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0" r:id="rId3"/>
    <p:sldId id="259" r:id="rId4"/>
    <p:sldId id="257" r:id="rId5"/>
    <p:sldId id="265" r:id="rId6"/>
    <p:sldId id="267" r:id="rId7"/>
    <p:sldId id="266" r:id="rId8"/>
    <p:sldId id="268" r:id="rId9"/>
    <p:sldId id="264" r:id="rId10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8"/>
  </p:normalViewPr>
  <p:slideViewPr>
    <p:cSldViewPr>
      <p:cViewPr varScale="1">
        <p:scale>
          <a:sx n="76" d="100"/>
          <a:sy n="76" d="100"/>
        </p:scale>
        <p:origin x="1512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B764A-096A-9444-A4E8-33E6603A26A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7E4A8EF-273A-BC42-95CF-316E7C32504C}">
      <dgm:prSet phldrT="[Tekst]"/>
      <dgm:spPr>
        <a:solidFill>
          <a:srgbClr val="EF556B"/>
        </a:solidFill>
        <a:ln>
          <a:solidFill>
            <a:srgbClr val="EF556B"/>
          </a:solidFill>
        </a:ln>
      </dgm:spPr>
      <dgm:t>
        <a:bodyPr/>
        <a:lstStyle/>
        <a:p>
          <a:r>
            <a:rPr lang="nl-NL" dirty="0"/>
            <a:t>Fysieke uitwerking </a:t>
          </a:r>
        </a:p>
      </dgm:t>
    </dgm:pt>
    <dgm:pt modelId="{242ACDC2-44E6-A44E-847B-D9236B82FC56}" type="parTrans" cxnId="{6EF9D781-91A1-E949-855D-6139789D0F3A}">
      <dgm:prSet/>
      <dgm:spPr/>
      <dgm:t>
        <a:bodyPr/>
        <a:lstStyle/>
        <a:p>
          <a:endParaRPr lang="nl-NL"/>
        </a:p>
      </dgm:t>
    </dgm:pt>
    <dgm:pt modelId="{830713D1-8DB5-9A4B-A314-A2046FD0A298}" type="sibTrans" cxnId="{6EF9D781-91A1-E949-855D-6139789D0F3A}">
      <dgm:prSet/>
      <dgm:spPr/>
      <dgm:t>
        <a:bodyPr/>
        <a:lstStyle/>
        <a:p>
          <a:endParaRPr lang="nl-NL"/>
        </a:p>
      </dgm:t>
    </dgm:pt>
    <dgm:pt modelId="{1C5CADF9-A24B-2747-9AC1-BCDF608F8DF6}">
      <dgm:prSet phldrT="[Tekst]"/>
      <dgm:spPr>
        <a:ln>
          <a:solidFill>
            <a:srgbClr val="EF556B"/>
          </a:solidFill>
        </a:ln>
      </dgm:spPr>
      <dgm:t>
        <a:bodyPr/>
        <a:lstStyle/>
        <a:p>
          <a:r>
            <a:rPr lang="nl-NL" b="0" i="0" u="none" dirty="0">
              <a:latin typeface="Myriad Pro" panose="020B0503030403020204" pitchFamily="34" charset="0"/>
              <a:cs typeface="Calibri" panose="020F0502020204030204" pitchFamily="34" charset="0"/>
            </a:rPr>
            <a:t>2017:		College besluit om invulling te geven aan een ontwikkelingsvisie voor het Paleis-Raadhuis.</a:t>
          </a:r>
          <a:endParaRPr lang="nl-NL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E904CCA2-468D-8F44-BFE9-6DABF412FA0D}" type="parTrans" cxnId="{0BD01CB2-442F-5F48-BC57-E2D408D003FF}">
      <dgm:prSet/>
      <dgm:spPr/>
      <dgm:t>
        <a:bodyPr/>
        <a:lstStyle/>
        <a:p>
          <a:endParaRPr lang="nl-NL"/>
        </a:p>
      </dgm:t>
    </dgm:pt>
    <dgm:pt modelId="{63B23A58-DCAF-BA41-AAFC-4805C6486FF6}" type="sibTrans" cxnId="{0BD01CB2-442F-5F48-BC57-E2D408D003FF}">
      <dgm:prSet/>
      <dgm:spPr/>
      <dgm:t>
        <a:bodyPr/>
        <a:lstStyle/>
        <a:p>
          <a:endParaRPr lang="nl-NL"/>
        </a:p>
      </dgm:t>
    </dgm:pt>
    <dgm:pt modelId="{0CFE7E4D-7B54-9546-8757-3537BC49F052}">
      <dgm:prSet phldrT="[Tekst]"/>
      <dgm:spPr>
        <a:ln>
          <a:solidFill>
            <a:srgbClr val="EF556B"/>
          </a:solidFill>
        </a:ln>
      </dgm:spPr>
      <dgm:t>
        <a:bodyPr/>
        <a:lstStyle/>
        <a:p>
          <a:r>
            <a:rPr lang="nl-NL" b="0" i="0" u="none" dirty="0">
              <a:latin typeface="Myriad Pro" panose="020B0503030403020204" pitchFamily="34" charset="0"/>
              <a:cs typeface="Calibri" panose="020F0502020204030204" pitchFamily="34" charset="0"/>
            </a:rPr>
            <a:t>2018:		</a:t>
          </a:r>
          <a:r>
            <a:rPr lang="nl-NL" b="0" i="0" u="none" dirty="0" err="1">
              <a:latin typeface="Myriad Pro" panose="020B0503030403020204" pitchFamily="34" charset="0"/>
              <a:cs typeface="Calibri" panose="020F0502020204030204" pitchFamily="34" charset="0"/>
            </a:rPr>
            <a:t>Buro</a:t>
          </a:r>
          <a:r>
            <a:rPr lang="nl-NL" b="0" i="0" u="none" dirty="0">
              <a:latin typeface="Myriad Pro" panose="020B0503030403020204" pitchFamily="34" charset="0"/>
              <a:cs typeface="Calibri" panose="020F0502020204030204" pitchFamily="34" charset="0"/>
            </a:rPr>
            <a:t> Franken doet een haalbaarheidsstudie naar revitalisatie van het Paleis-Raadhuis.</a:t>
          </a:r>
          <a:endParaRPr lang="nl-NL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28F6A192-8AD4-AB41-B6B4-8536F0BD2338}" type="parTrans" cxnId="{2CF214D1-A10D-0F45-A771-B7ECEDEC45AE}">
      <dgm:prSet/>
      <dgm:spPr/>
      <dgm:t>
        <a:bodyPr/>
        <a:lstStyle/>
        <a:p>
          <a:endParaRPr lang="nl-NL"/>
        </a:p>
      </dgm:t>
    </dgm:pt>
    <dgm:pt modelId="{EBF3DCD5-2FC0-B44D-9F15-D2893240CBE3}" type="sibTrans" cxnId="{2CF214D1-A10D-0F45-A771-B7ECEDEC45AE}">
      <dgm:prSet/>
      <dgm:spPr/>
      <dgm:t>
        <a:bodyPr/>
        <a:lstStyle/>
        <a:p>
          <a:endParaRPr lang="nl-NL"/>
        </a:p>
      </dgm:t>
    </dgm:pt>
    <dgm:pt modelId="{242F8804-8A6B-0B4B-AC9D-5F9702CE7447}">
      <dgm:prSet phldrT="[Tekst]"/>
      <dgm:spPr>
        <a:solidFill>
          <a:srgbClr val="EF556B"/>
        </a:solidFill>
        <a:ln>
          <a:solidFill>
            <a:srgbClr val="EF556B"/>
          </a:solidFill>
        </a:ln>
      </dgm:spPr>
      <dgm:t>
        <a:bodyPr/>
        <a:lstStyle/>
        <a:p>
          <a:r>
            <a:rPr lang="nl-NL" dirty="0" err="1"/>
            <a:t>Palace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be</a:t>
          </a:r>
          <a:endParaRPr lang="nl-NL" dirty="0"/>
        </a:p>
      </dgm:t>
    </dgm:pt>
    <dgm:pt modelId="{F0D84FFC-2056-4E4D-96B8-8CDA4C8BB9DC}" type="parTrans" cxnId="{3B68A160-1813-9944-BCC9-585D238C1C7B}">
      <dgm:prSet/>
      <dgm:spPr/>
      <dgm:t>
        <a:bodyPr/>
        <a:lstStyle/>
        <a:p>
          <a:endParaRPr lang="nl-NL"/>
        </a:p>
      </dgm:t>
    </dgm:pt>
    <dgm:pt modelId="{BC3AD9E7-325B-0942-BA2E-26AC0E272394}" type="sibTrans" cxnId="{3B68A160-1813-9944-BCC9-585D238C1C7B}">
      <dgm:prSet/>
      <dgm:spPr/>
      <dgm:t>
        <a:bodyPr/>
        <a:lstStyle/>
        <a:p>
          <a:endParaRPr lang="nl-NL"/>
        </a:p>
      </dgm:t>
    </dgm:pt>
    <dgm:pt modelId="{1F5803B9-6A80-A34B-8B4D-2238ACBE8878}">
      <dgm:prSet phldrT="[Tekst]"/>
      <dgm:spPr>
        <a:ln>
          <a:solidFill>
            <a:srgbClr val="EF556B"/>
          </a:solidFill>
        </a:ln>
      </dgm:spPr>
      <dgm:t>
        <a:bodyPr/>
        <a:lstStyle/>
        <a:p>
          <a:pPr marL="0" indent="0">
            <a:tabLst/>
          </a:pPr>
          <a:r>
            <a:rPr lang="nl-NL" b="0" i="0" u="none" dirty="0">
              <a:latin typeface="Myriad Pro" panose="020B0503030403020204" pitchFamily="34" charset="0"/>
            </a:rPr>
            <a:t> 2019 &amp; 2020:	Ophalen ideeën omtrent invulling Paleis </a:t>
          </a:r>
          <a:r>
            <a:rPr lang="nl-NL" b="1" i="0" u="none" dirty="0">
              <a:latin typeface="Myriad Pro" panose="020B0503030403020204" pitchFamily="34" charset="0"/>
            </a:rPr>
            <a:t>uit</a:t>
          </a:r>
          <a:r>
            <a:rPr lang="nl-NL" b="0" i="0" u="none" dirty="0">
              <a:latin typeface="Myriad Pro" panose="020B0503030403020204" pitchFamily="34" charset="0"/>
            </a:rPr>
            <a:t> en </a:t>
          </a:r>
          <a:r>
            <a:rPr lang="nl-NL" b="1" i="0" u="none" dirty="0">
              <a:latin typeface="Myriad Pro" panose="020B0503030403020204" pitchFamily="34" charset="0"/>
            </a:rPr>
            <a:t>met</a:t>
          </a:r>
          <a:r>
            <a:rPr lang="nl-NL" b="0" i="0" u="none" dirty="0">
              <a:latin typeface="Myriad Pro" panose="020B0503030403020204" pitchFamily="34" charset="0"/>
            </a:rPr>
            <a:t> de stad, hoe gaan we dat doen? </a:t>
          </a:r>
          <a:endParaRPr lang="nl-NL" dirty="0">
            <a:latin typeface="Myriad Pro" panose="020B0503030403020204" pitchFamily="34" charset="0"/>
          </a:endParaRPr>
        </a:p>
      </dgm:t>
    </dgm:pt>
    <dgm:pt modelId="{4735E66C-8E8C-2A46-B3C7-23AD0A3A8EDD}" type="parTrans" cxnId="{B9F40FCC-8CD2-0644-A374-A35FE696AD9D}">
      <dgm:prSet/>
      <dgm:spPr/>
      <dgm:t>
        <a:bodyPr/>
        <a:lstStyle/>
        <a:p>
          <a:endParaRPr lang="nl-NL"/>
        </a:p>
      </dgm:t>
    </dgm:pt>
    <dgm:pt modelId="{93A027B4-39F8-274B-8CF5-F9FFE51639D9}" type="sibTrans" cxnId="{B9F40FCC-8CD2-0644-A374-A35FE696AD9D}">
      <dgm:prSet/>
      <dgm:spPr/>
      <dgm:t>
        <a:bodyPr/>
        <a:lstStyle/>
        <a:p>
          <a:endParaRPr lang="nl-NL"/>
        </a:p>
      </dgm:t>
    </dgm:pt>
    <dgm:pt modelId="{B5C9BF6E-A7C2-684B-BDFF-4EF163962E4E}">
      <dgm:prSet phldrT="[Tekst]"/>
      <dgm:spPr>
        <a:solidFill>
          <a:srgbClr val="EF556B"/>
        </a:solidFill>
        <a:ln>
          <a:solidFill>
            <a:srgbClr val="EF556B"/>
          </a:solidFill>
        </a:ln>
      </dgm:spPr>
      <dgm:t>
        <a:bodyPr/>
        <a:lstStyle/>
        <a:p>
          <a:r>
            <a:rPr lang="nl-NL" dirty="0"/>
            <a:t>Visie ontwikkeling</a:t>
          </a:r>
        </a:p>
      </dgm:t>
    </dgm:pt>
    <dgm:pt modelId="{250B5072-7DBD-B04F-A65D-9B14BBEC1D88}" type="parTrans" cxnId="{C1DA6778-D0F6-924C-9F3C-2DEA986634CE}">
      <dgm:prSet/>
      <dgm:spPr/>
      <dgm:t>
        <a:bodyPr/>
        <a:lstStyle/>
        <a:p>
          <a:endParaRPr lang="nl-NL"/>
        </a:p>
      </dgm:t>
    </dgm:pt>
    <dgm:pt modelId="{B46BD0CE-DAA9-9746-A7D9-7B3C63EBC139}" type="sibTrans" cxnId="{C1DA6778-D0F6-924C-9F3C-2DEA986634CE}">
      <dgm:prSet/>
      <dgm:spPr/>
      <dgm:t>
        <a:bodyPr/>
        <a:lstStyle/>
        <a:p>
          <a:endParaRPr lang="nl-NL"/>
        </a:p>
      </dgm:t>
    </dgm:pt>
    <dgm:pt modelId="{7AD2E60E-EBAC-6F4B-960E-D18A9E9CD7B9}">
      <dgm:prSet phldrT="[Tekst]"/>
      <dgm:spPr>
        <a:ln>
          <a:solidFill>
            <a:srgbClr val="EF556B"/>
          </a:solidFill>
        </a:ln>
      </dgm:spPr>
      <dgm:t>
        <a:bodyPr/>
        <a:lstStyle/>
        <a:p>
          <a:pPr>
            <a:tabLst>
              <a:tab pos="541338" algn="l"/>
            </a:tabLst>
          </a:pPr>
          <a:r>
            <a:rPr lang="nl-NL" b="0" dirty="0">
              <a:latin typeface="Myriad Pro" panose="020B0503030403020204" pitchFamily="34" charset="0"/>
            </a:rPr>
            <a:t> </a:t>
          </a:r>
          <a:r>
            <a:rPr lang="nl-NL" dirty="0">
              <a:latin typeface="Myriad Pro" panose="020B0503030403020204" pitchFamily="34" charset="0"/>
              <a:cs typeface="Calibri" panose="020F0502020204030204" pitchFamily="34" charset="0"/>
            </a:rPr>
            <a:t>2022: 	2 Co Design Sessies – met de Initiatiefgroep – vertegenwoordigers uit de stad – 					Voorkeursscenario gekozen</a:t>
          </a:r>
        </a:p>
      </dgm:t>
    </dgm:pt>
    <dgm:pt modelId="{3E8009F9-43C4-E144-BBAE-1B1B32161B66}" type="parTrans" cxnId="{3BD0BC25-0B73-064C-9C37-C4E32600C9FC}">
      <dgm:prSet/>
      <dgm:spPr/>
      <dgm:t>
        <a:bodyPr/>
        <a:lstStyle/>
        <a:p>
          <a:endParaRPr lang="nl-NL"/>
        </a:p>
      </dgm:t>
    </dgm:pt>
    <dgm:pt modelId="{75FD3598-863E-7740-B85E-AADB8ECB1DF3}" type="sibTrans" cxnId="{3BD0BC25-0B73-064C-9C37-C4E32600C9FC}">
      <dgm:prSet/>
      <dgm:spPr/>
      <dgm:t>
        <a:bodyPr/>
        <a:lstStyle/>
        <a:p>
          <a:endParaRPr lang="nl-NL"/>
        </a:p>
      </dgm:t>
    </dgm:pt>
    <dgm:pt modelId="{1FBBE292-C929-EA4B-B410-2C19E34753E7}">
      <dgm:prSet phldrT="[Tekst]"/>
      <dgm:spPr>
        <a:ln>
          <a:solidFill>
            <a:srgbClr val="EF556B"/>
          </a:solidFill>
        </a:ln>
      </dgm:spPr>
      <dgm:t>
        <a:bodyPr/>
        <a:lstStyle/>
        <a:p>
          <a:r>
            <a:rPr lang="nl-NL" b="0" i="0" u="none" dirty="0">
              <a:latin typeface="Myriad Pro" panose="020B0503030403020204" pitchFamily="34" charset="0"/>
              <a:cs typeface="Calibri" panose="020F0502020204030204" pitchFamily="34" charset="0"/>
            </a:rPr>
            <a:t>2019:		College geeft opdracht om de visieontwikkeling te verbreden en de stad breed te betrekken.</a:t>
          </a:r>
          <a:endParaRPr lang="nl-NL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AAB11373-D663-9848-9411-01E74E955C6E}" type="parTrans" cxnId="{007D464F-5852-DA46-8411-6155C6D5EBA6}">
      <dgm:prSet/>
      <dgm:spPr/>
      <dgm:t>
        <a:bodyPr/>
        <a:lstStyle/>
        <a:p>
          <a:endParaRPr lang="nl-NL"/>
        </a:p>
      </dgm:t>
    </dgm:pt>
    <dgm:pt modelId="{D3DD1202-D637-E141-8840-A747A7BD697B}" type="sibTrans" cxnId="{007D464F-5852-DA46-8411-6155C6D5EBA6}">
      <dgm:prSet/>
      <dgm:spPr/>
      <dgm:t>
        <a:bodyPr/>
        <a:lstStyle/>
        <a:p>
          <a:endParaRPr lang="nl-NL"/>
        </a:p>
      </dgm:t>
    </dgm:pt>
    <dgm:pt modelId="{531D3868-F0CC-A34A-8808-8A6F69E93888}">
      <dgm:prSet phldrT="[Tekst]"/>
      <dgm:spPr>
        <a:ln>
          <a:solidFill>
            <a:srgbClr val="EF556B"/>
          </a:solidFill>
        </a:ln>
      </dgm:spPr>
      <dgm:t>
        <a:bodyPr/>
        <a:lstStyle/>
        <a:p>
          <a:pPr>
            <a:tabLst>
              <a:tab pos="541338" algn="l"/>
            </a:tabLst>
          </a:pPr>
          <a:r>
            <a:rPr lang="nl-NL" dirty="0">
              <a:latin typeface="Myriad Pro" panose="020B0503030403020204" pitchFamily="34" charset="0"/>
              <a:cs typeface="Calibri" panose="020F0502020204030204" pitchFamily="34" charset="0"/>
            </a:rPr>
            <a:t> 2023: 	Plan van aanpak – nu (nog) aangehouden in College</a:t>
          </a:r>
        </a:p>
      </dgm:t>
    </dgm:pt>
    <dgm:pt modelId="{E96E016B-C3A1-A74E-BF74-33DBF1EE3B59}" type="parTrans" cxnId="{60764C55-D7D1-B949-9E00-CFE00DA146D3}">
      <dgm:prSet/>
      <dgm:spPr/>
      <dgm:t>
        <a:bodyPr/>
        <a:lstStyle/>
        <a:p>
          <a:endParaRPr lang="nl-NL"/>
        </a:p>
      </dgm:t>
    </dgm:pt>
    <dgm:pt modelId="{511373C0-24C7-B64E-9E16-3B2706F6F851}" type="sibTrans" cxnId="{60764C55-D7D1-B949-9E00-CFE00DA146D3}">
      <dgm:prSet/>
      <dgm:spPr/>
      <dgm:t>
        <a:bodyPr/>
        <a:lstStyle/>
        <a:p>
          <a:endParaRPr lang="nl-NL"/>
        </a:p>
      </dgm:t>
    </dgm:pt>
    <dgm:pt modelId="{7C771E0A-1634-FC49-8FDD-E2A46840669D}">
      <dgm:prSet phldrT="[Tekst]"/>
      <dgm:spPr>
        <a:ln>
          <a:solidFill>
            <a:srgbClr val="EF556B"/>
          </a:solidFill>
        </a:ln>
      </dgm:spPr>
      <dgm:t>
        <a:bodyPr/>
        <a:lstStyle/>
        <a:p>
          <a:pPr>
            <a:tabLst>
              <a:tab pos="541338" algn="l"/>
            </a:tabLst>
          </a:pPr>
          <a:r>
            <a:rPr lang="nl-NL" dirty="0">
              <a:latin typeface="Myriad Pro" panose="020B0503030403020204" pitchFamily="34" charset="0"/>
              <a:cs typeface="Calibri" panose="020F0502020204030204" pitchFamily="34" charset="0"/>
            </a:rPr>
            <a:t> 2023: 	Selectie architect, voorstel verbouwing Paleis en verdere uitwerking toekomstig programma </a:t>
          </a:r>
        </a:p>
      </dgm:t>
    </dgm:pt>
    <dgm:pt modelId="{9CC8140F-B4F0-1E40-B800-250F7745DFE8}" type="parTrans" cxnId="{9A2DC3AD-95B7-2646-B2D5-8292666AA6EE}">
      <dgm:prSet/>
      <dgm:spPr/>
      <dgm:t>
        <a:bodyPr/>
        <a:lstStyle/>
        <a:p>
          <a:endParaRPr lang="nl-NL"/>
        </a:p>
      </dgm:t>
    </dgm:pt>
    <dgm:pt modelId="{39DD5097-2717-8D4B-BF3E-4658E07B2134}" type="sibTrans" cxnId="{9A2DC3AD-95B7-2646-B2D5-8292666AA6EE}">
      <dgm:prSet/>
      <dgm:spPr/>
      <dgm:t>
        <a:bodyPr/>
        <a:lstStyle/>
        <a:p>
          <a:endParaRPr lang="nl-NL"/>
        </a:p>
      </dgm:t>
    </dgm:pt>
    <dgm:pt modelId="{AC718DA8-70A8-3940-AE97-47A063DB46D0}">
      <dgm:prSet/>
      <dgm:spPr>
        <a:ln>
          <a:solidFill>
            <a:srgbClr val="EF556B"/>
          </a:solidFill>
        </a:ln>
      </dgm:spPr>
      <dgm:t>
        <a:bodyPr/>
        <a:lstStyle/>
        <a:p>
          <a:pPr marL="92075" indent="-92075"/>
          <a:r>
            <a:rPr lang="nl-NL" b="0" i="0" u="none" dirty="0">
              <a:latin typeface="Myriad Pro" panose="020B0503030403020204" pitchFamily="34" charset="0"/>
            </a:rPr>
            <a:t>2020 &amp; 2021:	Ondertussen  (á la Stadsforum-gedachte) al dingen gaan doen in het Paleis/ 				aanklooien/proeftuin – PALACE TO BE. 	</a:t>
          </a:r>
        </a:p>
      </dgm:t>
    </dgm:pt>
    <dgm:pt modelId="{F5E048A4-AF98-1D4E-9BA0-E9BA2E5EDFEA}" type="sibTrans" cxnId="{CA4293C2-5D3D-D641-9A5D-C170BCBD021B}">
      <dgm:prSet/>
      <dgm:spPr/>
      <dgm:t>
        <a:bodyPr/>
        <a:lstStyle/>
        <a:p>
          <a:endParaRPr lang="nl-NL"/>
        </a:p>
      </dgm:t>
    </dgm:pt>
    <dgm:pt modelId="{F3E280B2-1B34-AA4E-8DB6-170668921928}" type="parTrans" cxnId="{CA4293C2-5D3D-D641-9A5D-C170BCBD021B}">
      <dgm:prSet/>
      <dgm:spPr/>
      <dgm:t>
        <a:bodyPr/>
        <a:lstStyle/>
        <a:p>
          <a:endParaRPr lang="nl-NL"/>
        </a:p>
      </dgm:t>
    </dgm:pt>
    <dgm:pt modelId="{60ACE101-EAEB-4BEE-92D9-FC4ADDF2535A}">
      <dgm:prSet phldrT="[Tekst]"/>
      <dgm:spPr>
        <a:ln>
          <a:solidFill>
            <a:srgbClr val="EF556B"/>
          </a:solidFill>
        </a:ln>
      </dgm:spPr>
      <dgm:t>
        <a:bodyPr/>
        <a:lstStyle/>
        <a:p>
          <a:pPr marL="0" indent="0">
            <a:buFontTx/>
            <a:buNone/>
            <a:tabLst>
              <a:tab pos="984250" algn="l"/>
            </a:tabLst>
          </a:pPr>
          <a:r>
            <a:rPr lang="nl-NL" b="0" i="0" u="none" dirty="0">
              <a:latin typeface="Myriad Pro" panose="020B0503030403020204" pitchFamily="34" charset="0"/>
            </a:rPr>
            <a:t>		En zo laagdrempelig mogelijk?  </a:t>
          </a:r>
          <a:endParaRPr lang="nl-NL" dirty="0">
            <a:latin typeface="Myriad Pro" panose="020B0503030403020204" pitchFamily="34" charset="0"/>
          </a:endParaRPr>
        </a:p>
      </dgm:t>
    </dgm:pt>
    <dgm:pt modelId="{52C64047-A8D7-43F7-9DC0-56D933EADA54}" type="parTrans" cxnId="{3E23C601-639E-453E-8796-DD8A5FC26D2E}">
      <dgm:prSet/>
      <dgm:spPr/>
      <dgm:t>
        <a:bodyPr/>
        <a:lstStyle/>
        <a:p>
          <a:endParaRPr lang="nl-NL"/>
        </a:p>
      </dgm:t>
    </dgm:pt>
    <dgm:pt modelId="{7AE3FA00-4524-47BB-B84D-1E98A3DAA93C}" type="sibTrans" cxnId="{3E23C601-639E-453E-8796-DD8A5FC26D2E}">
      <dgm:prSet/>
      <dgm:spPr/>
      <dgm:t>
        <a:bodyPr/>
        <a:lstStyle/>
        <a:p>
          <a:endParaRPr lang="nl-NL"/>
        </a:p>
      </dgm:t>
    </dgm:pt>
    <dgm:pt modelId="{A71361C7-DDDA-47F3-A856-04622A0A20A5}">
      <dgm:prSet phldrT="[Tekst]"/>
      <dgm:spPr>
        <a:ln>
          <a:solidFill>
            <a:srgbClr val="EF556B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  <a:tabLst>
              <a:tab pos="541338" algn="l"/>
            </a:tabLst>
          </a:pPr>
          <a:r>
            <a:rPr lang="nl-NL" dirty="0">
              <a:latin typeface="Myriad Pro" panose="020B0503030403020204" pitchFamily="34" charset="0"/>
              <a:cs typeface="Calibri" panose="020F0502020204030204" pitchFamily="34" charset="0"/>
            </a:rPr>
            <a:t> 2022:		Informeel college – maart 2022</a:t>
          </a:r>
        </a:p>
      </dgm:t>
    </dgm:pt>
    <dgm:pt modelId="{74F64D02-5C80-4B6F-96A4-E457DB94FD83}" type="sibTrans" cxnId="{252DBF06-411D-4448-9FE4-EB3345335813}">
      <dgm:prSet/>
      <dgm:spPr/>
      <dgm:t>
        <a:bodyPr/>
        <a:lstStyle/>
        <a:p>
          <a:endParaRPr lang="nl-NL"/>
        </a:p>
      </dgm:t>
    </dgm:pt>
    <dgm:pt modelId="{54952C79-EBA6-4FC4-9AE2-17E6D5705C4F}" type="parTrans" cxnId="{252DBF06-411D-4448-9FE4-EB3345335813}">
      <dgm:prSet/>
      <dgm:spPr/>
      <dgm:t>
        <a:bodyPr/>
        <a:lstStyle/>
        <a:p>
          <a:endParaRPr lang="nl-NL"/>
        </a:p>
      </dgm:t>
    </dgm:pt>
    <dgm:pt modelId="{C790736C-C6B1-FC4E-9EA0-9273D813C94F}" type="pres">
      <dgm:prSet presAssocID="{0CBB764A-096A-9444-A4E8-33E6603A26AB}" presName="linearFlow" presStyleCnt="0">
        <dgm:presLayoutVars>
          <dgm:dir/>
          <dgm:animLvl val="lvl"/>
          <dgm:resizeHandles val="exact"/>
        </dgm:presLayoutVars>
      </dgm:prSet>
      <dgm:spPr/>
    </dgm:pt>
    <dgm:pt modelId="{68DBE8D8-A9F1-7A41-836F-42D96171BA2C}" type="pres">
      <dgm:prSet presAssocID="{57E4A8EF-273A-BC42-95CF-316E7C32504C}" presName="composite" presStyleCnt="0"/>
      <dgm:spPr/>
    </dgm:pt>
    <dgm:pt modelId="{EAFBC037-A3C3-B541-9C74-F48294754578}" type="pres">
      <dgm:prSet presAssocID="{57E4A8EF-273A-BC42-95CF-316E7C32504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EA1A3E4-F501-1B43-A15C-9C2E3A34C4D8}" type="pres">
      <dgm:prSet presAssocID="{57E4A8EF-273A-BC42-95CF-316E7C32504C}" presName="descendantText" presStyleLbl="alignAcc1" presStyleIdx="0" presStyleCnt="3">
        <dgm:presLayoutVars>
          <dgm:bulletEnabled val="1"/>
        </dgm:presLayoutVars>
      </dgm:prSet>
      <dgm:spPr/>
    </dgm:pt>
    <dgm:pt modelId="{113A7CA5-1B03-2245-BF1F-177CEA4A3DA9}" type="pres">
      <dgm:prSet presAssocID="{830713D1-8DB5-9A4B-A314-A2046FD0A298}" presName="sp" presStyleCnt="0"/>
      <dgm:spPr/>
    </dgm:pt>
    <dgm:pt modelId="{5C11D5A6-A778-554C-B905-97F277D8AFE8}" type="pres">
      <dgm:prSet presAssocID="{242F8804-8A6B-0B4B-AC9D-5F9702CE7447}" presName="composite" presStyleCnt="0"/>
      <dgm:spPr/>
    </dgm:pt>
    <dgm:pt modelId="{D57561C8-792E-CE49-B319-0A979641EA77}" type="pres">
      <dgm:prSet presAssocID="{242F8804-8A6B-0B4B-AC9D-5F9702CE744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6E9781-6741-9647-B300-C0B8B4C8BE31}" type="pres">
      <dgm:prSet presAssocID="{242F8804-8A6B-0B4B-AC9D-5F9702CE7447}" presName="descendantText" presStyleLbl="alignAcc1" presStyleIdx="1" presStyleCnt="3" custLinFactNeighborX="375" custLinFactNeighborY="898">
        <dgm:presLayoutVars>
          <dgm:bulletEnabled val="1"/>
        </dgm:presLayoutVars>
      </dgm:prSet>
      <dgm:spPr/>
    </dgm:pt>
    <dgm:pt modelId="{4EA64BA0-7580-DB4D-832C-51AA2D54F9A7}" type="pres">
      <dgm:prSet presAssocID="{BC3AD9E7-325B-0942-BA2E-26AC0E272394}" presName="sp" presStyleCnt="0"/>
      <dgm:spPr/>
    </dgm:pt>
    <dgm:pt modelId="{730E996A-80CA-4441-8EC8-71C98ACA8565}" type="pres">
      <dgm:prSet presAssocID="{B5C9BF6E-A7C2-684B-BDFF-4EF163962E4E}" presName="composite" presStyleCnt="0"/>
      <dgm:spPr/>
    </dgm:pt>
    <dgm:pt modelId="{FD205D41-30B2-0B42-8519-EF71CC405103}" type="pres">
      <dgm:prSet presAssocID="{B5C9BF6E-A7C2-684B-BDFF-4EF163962E4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5BD8C12-F8CB-CE42-87CB-7F595E067DDC}" type="pres">
      <dgm:prSet presAssocID="{B5C9BF6E-A7C2-684B-BDFF-4EF163962E4E}" presName="descendantText" presStyleLbl="alignAcc1" presStyleIdx="2" presStyleCnt="3" custLinFactNeighborX="206" custLinFactNeighborY="-920">
        <dgm:presLayoutVars>
          <dgm:bulletEnabled val="1"/>
        </dgm:presLayoutVars>
      </dgm:prSet>
      <dgm:spPr/>
    </dgm:pt>
  </dgm:ptLst>
  <dgm:cxnLst>
    <dgm:cxn modelId="{3E23C601-639E-453E-8796-DD8A5FC26D2E}" srcId="{1F5803B9-6A80-A34B-8B4D-2238ACBE8878}" destId="{60ACE101-EAEB-4BEE-92D9-FC4ADDF2535A}" srcOrd="0" destOrd="0" parTransId="{52C64047-A8D7-43F7-9DC0-56D933EADA54}" sibTransId="{7AE3FA00-4524-47BB-B84D-1E98A3DAA93C}"/>
    <dgm:cxn modelId="{6EA4A302-28BA-9C45-83B7-93B5A298A759}" type="presOf" srcId="{1FBBE292-C929-EA4B-B410-2C19E34753E7}" destId="{FEA1A3E4-F501-1B43-A15C-9C2E3A34C4D8}" srcOrd="0" destOrd="2" presId="urn:microsoft.com/office/officeart/2005/8/layout/chevron2"/>
    <dgm:cxn modelId="{C4A92906-2102-7F4B-B593-F7C99FABF4AC}" type="presOf" srcId="{AC718DA8-70A8-3940-AE97-47A063DB46D0}" destId="{A76E9781-6741-9647-B300-C0B8B4C8BE31}" srcOrd="0" destOrd="2" presId="urn:microsoft.com/office/officeart/2005/8/layout/chevron2"/>
    <dgm:cxn modelId="{252DBF06-411D-4448-9FE4-EB3345335813}" srcId="{B5C9BF6E-A7C2-684B-BDFF-4EF163962E4E}" destId="{A71361C7-DDDA-47F3-A856-04622A0A20A5}" srcOrd="1" destOrd="0" parTransId="{54952C79-EBA6-4FC4-9AE2-17E6D5705C4F}" sibTransId="{74F64D02-5C80-4B6F-96A4-E457DB94FD83}"/>
    <dgm:cxn modelId="{AAC7851B-D040-F446-A60E-374E4FD4C3A5}" type="presOf" srcId="{B5C9BF6E-A7C2-684B-BDFF-4EF163962E4E}" destId="{FD205D41-30B2-0B42-8519-EF71CC405103}" srcOrd="0" destOrd="0" presId="urn:microsoft.com/office/officeart/2005/8/layout/chevron2"/>
    <dgm:cxn modelId="{3BD0BC25-0B73-064C-9C37-C4E32600C9FC}" srcId="{B5C9BF6E-A7C2-684B-BDFF-4EF163962E4E}" destId="{7AD2E60E-EBAC-6F4B-960E-D18A9E9CD7B9}" srcOrd="0" destOrd="0" parTransId="{3E8009F9-43C4-E144-BBAE-1B1B32161B66}" sibTransId="{75FD3598-863E-7740-B85E-AADB8ECB1DF3}"/>
    <dgm:cxn modelId="{9D19C943-F292-6A48-A5FB-63DC6E911587}" type="presOf" srcId="{242F8804-8A6B-0B4B-AC9D-5F9702CE7447}" destId="{D57561C8-792E-CE49-B319-0A979641EA77}" srcOrd="0" destOrd="0" presId="urn:microsoft.com/office/officeart/2005/8/layout/chevron2"/>
    <dgm:cxn modelId="{007D464F-5852-DA46-8411-6155C6D5EBA6}" srcId="{57E4A8EF-273A-BC42-95CF-316E7C32504C}" destId="{1FBBE292-C929-EA4B-B410-2C19E34753E7}" srcOrd="2" destOrd="0" parTransId="{AAB11373-D663-9848-9411-01E74E955C6E}" sibTransId="{D3DD1202-D637-E141-8840-A747A7BD697B}"/>
    <dgm:cxn modelId="{60764C55-D7D1-B949-9E00-CFE00DA146D3}" srcId="{B5C9BF6E-A7C2-684B-BDFF-4EF163962E4E}" destId="{531D3868-F0CC-A34A-8808-8A6F69E93888}" srcOrd="2" destOrd="0" parTransId="{E96E016B-C3A1-A74E-BF74-33DBF1EE3B59}" sibTransId="{511373C0-24C7-B64E-9E16-3B2706F6F851}"/>
    <dgm:cxn modelId="{270E435C-5D62-5D40-913B-9E25EC152E87}" type="presOf" srcId="{1F5803B9-6A80-A34B-8B4D-2238ACBE8878}" destId="{A76E9781-6741-9647-B300-C0B8B4C8BE31}" srcOrd="0" destOrd="0" presId="urn:microsoft.com/office/officeart/2005/8/layout/chevron2"/>
    <dgm:cxn modelId="{3B68A160-1813-9944-BCC9-585D238C1C7B}" srcId="{0CBB764A-096A-9444-A4E8-33E6603A26AB}" destId="{242F8804-8A6B-0B4B-AC9D-5F9702CE7447}" srcOrd="1" destOrd="0" parTransId="{F0D84FFC-2056-4E4D-96B8-8CDA4C8BB9DC}" sibTransId="{BC3AD9E7-325B-0942-BA2E-26AC0E272394}"/>
    <dgm:cxn modelId="{C1DA6778-D0F6-924C-9F3C-2DEA986634CE}" srcId="{0CBB764A-096A-9444-A4E8-33E6603A26AB}" destId="{B5C9BF6E-A7C2-684B-BDFF-4EF163962E4E}" srcOrd="2" destOrd="0" parTransId="{250B5072-7DBD-B04F-A65D-9B14BBEC1D88}" sibTransId="{B46BD0CE-DAA9-9746-A7D9-7B3C63EBC139}"/>
    <dgm:cxn modelId="{41EE107C-69D2-F341-B901-A077D4AF9C55}" type="presOf" srcId="{0CBB764A-096A-9444-A4E8-33E6603A26AB}" destId="{C790736C-C6B1-FC4E-9EA0-9273D813C94F}" srcOrd="0" destOrd="0" presId="urn:microsoft.com/office/officeart/2005/8/layout/chevron2"/>
    <dgm:cxn modelId="{73E2A47E-4D83-6547-85B8-8B74AB55E6D7}" type="presOf" srcId="{7C771E0A-1634-FC49-8FDD-E2A46840669D}" destId="{65BD8C12-F8CB-CE42-87CB-7F595E067DDC}" srcOrd="0" destOrd="3" presId="urn:microsoft.com/office/officeart/2005/8/layout/chevron2"/>
    <dgm:cxn modelId="{5BEFD77E-CB90-4EB7-9C20-E40A17D63A14}" type="presOf" srcId="{60ACE101-EAEB-4BEE-92D9-FC4ADDF2535A}" destId="{A76E9781-6741-9647-B300-C0B8B4C8BE31}" srcOrd="0" destOrd="1" presId="urn:microsoft.com/office/officeart/2005/8/layout/chevron2"/>
    <dgm:cxn modelId="{6EF9D781-91A1-E949-855D-6139789D0F3A}" srcId="{0CBB764A-096A-9444-A4E8-33E6603A26AB}" destId="{57E4A8EF-273A-BC42-95CF-316E7C32504C}" srcOrd="0" destOrd="0" parTransId="{242ACDC2-44E6-A44E-847B-D9236B82FC56}" sibTransId="{830713D1-8DB5-9A4B-A314-A2046FD0A298}"/>
    <dgm:cxn modelId="{6AEB4489-425D-0745-A24F-A5EF4429B39F}" type="presOf" srcId="{57E4A8EF-273A-BC42-95CF-316E7C32504C}" destId="{EAFBC037-A3C3-B541-9C74-F48294754578}" srcOrd="0" destOrd="0" presId="urn:microsoft.com/office/officeart/2005/8/layout/chevron2"/>
    <dgm:cxn modelId="{4FA50796-E715-C74E-88D7-8AB4EFA6DD0E}" type="presOf" srcId="{531D3868-F0CC-A34A-8808-8A6F69E93888}" destId="{65BD8C12-F8CB-CE42-87CB-7F595E067DDC}" srcOrd="0" destOrd="2" presId="urn:microsoft.com/office/officeart/2005/8/layout/chevron2"/>
    <dgm:cxn modelId="{C647EE9C-C350-5642-A2C1-65E62CE5B3CC}" type="presOf" srcId="{1C5CADF9-A24B-2747-9AC1-BCDF608F8DF6}" destId="{FEA1A3E4-F501-1B43-A15C-9C2E3A34C4D8}" srcOrd="0" destOrd="0" presId="urn:microsoft.com/office/officeart/2005/8/layout/chevron2"/>
    <dgm:cxn modelId="{4738D19F-8AF1-524A-8887-148A37DE1D09}" type="presOf" srcId="{7AD2E60E-EBAC-6F4B-960E-D18A9E9CD7B9}" destId="{65BD8C12-F8CB-CE42-87CB-7F595E067DDC}" srcOrd="0" destOrd="0" presId="urn:microsoft.com/office/officeart/2005/8/layout/chevron2"/>
    <dgm:cxn modelId="{6157BFA9-5E60-46C5-B95A-B31B4A19AA30}" type="presOf" srcId="{A71361C7-DDDA-47F3-A856-04622A0A20A5}" destId="{65BD8C12-F8CB-CE42-87CB-7F595E067DDC}" srcOrd="0" destOrd="1" presId="urn:microsoft.com/office/officeart/2005/8/layout/chevron2"/>
    <dgm:cxn modelId="{9A2DC3AD-95B7-2646-B2D5-8292666AA6EE}" srcId="{B5C9BF6E-A7C2-684B-BDFF-4EF163962E4E}" destId="{7C771E0A-1634-FC49-8FDD-E2A46840669D}" srcOrd="3" destOrd="0" parTransId="{9CC8140F-B4F0-1E40-B800-250F7745DFE8}" sibTransId="{39DD5097-2717-8D4B-BF3E-4658E07B2134}"/>
    <dgm:cxn modelId="{0BD01CB2-442F-5F48-BC57-E2D408D003FF}" srcId="{57E4A8EF-273A-BC42-95CF-316E7C32504C}" destId="{1C5CADF9-A24B-2747-9AC1-BCDF608F8DF6}" srcOrd="0" destOrd="0" parTransId="{E904CCA2-468D-8F44-BFE9-6DABF412FA0D}" sibTransId="{63B23A58-DCAF-BA41-AAFC-4805C6486FF6}"/>
    <dgm:cxn modelId="{CA4293C2-5D3D-D641-9A5D-C170BCBD021B}" srcId="{242F8804-8A6B-0B4B-AC9D-5F9702CE7447}" destId="{AC718DA8-70A8-3940-AE97-47A063DB46D0}" srcOrd="1" destOrd="0" parTransId="{F3E280B2-1B34-AA4E-8DB6-170668921928}" sibTransId="{F5E048A4-AF98-1D4E-9BA0-E9BA2E5EDFEA}"/>
    <dgm:cxn modelId="{B9F40FCC-8CD2-0644-A374-A35FE696AD9D}" srcId="{242F8804-8A6B-0B4B-AC9D-5F9702CE7447}" destId="{1F5803B9-6A80-A34B-8B4D-2238ACBE8878}" srcOrd="0" destOrd="0" parTransId="{4735E66C-8E8C-2A46-B3C7-23AD0A3A8EDD}" sibTransId="{93A027B4-39F8-274B-8CF5-F9FFE51639D9}"/>
    <dgm:cxn modelId="{2CF214D1-A10D-0F45-A771-B7ECEDEC45AE}" srcId="{57E4A8EF-273A-BC42-95CF-316E7C32504C}" destId="{0CFE7E4D-7B54-9546-8757-3537BC49F052}" srcOrd="1" destOrd="0" parTransId="{28F6A192-8AD4-AB41-B6B4-8536F0BD2338}" sibTransId="{EBF3DCD5-2FC0-B44D-9F15-D2893240CBE3}"/>
    <dgm:cxn modelId="{FC4A6ED7-E511-5647-85A9-D8B0AA600AC9}" type="presOf" srcId="{0CFE7E4D-7B54-9546-8757-3537BC49F052}" destId="{FEA1A3E4-F501-1B43-A15C-9C2E3A34C4D8}" srcOrd="0" destOrd="1" presId="urn:microsoft.com/office/officeart/2005/8/layout/chevron2"/>
    <dgm:cxn modelId="{95683759-54F7-4647-9400-E2FA82C97FCC}" type="presParOf" srcId="{C790736C-C6B1-FC4E-9EA0-9273D813C94F}" destId="{68DBE8D8-A9F1-7A41-836F-42D96171BA2C}" srcOrd="0" destOrd="0" presId="urn:microsoft.com/office/officeart/2005/8/layout/chevron2"/>
    <dgm:cxn modelId="{E2A9F915-4993-6344-99FD-48D09DC22C8E}" type="presParOf" srcId="{68DBE8D8-A9F1-7A41-836F-42D96171BA2C}" destId="{EAFBC037-A3C3-B541-9C74-F48294754578}" srcOrd="0" destOrd="0" presId="urn:microsoft.com/office/officeart/2005/8/layout/chevron2"/>
    <dgm:cxn modelId="{6B78CCF4-E991-A84D-A9C7-B355F31ED26E}" type="presParOf" srcId="{68DBE8D8-A9F1-7A41-836F-42D96171BA2C}" destId="{FEA1A3E4-F501-1B43-A15C-9C2E3A34C4D8}" srcOrd="1" destOrd="0" presId="urn:microsoft.com/office/officeart/2005/8/layout/chevron2"/>
    <dgm:cxn modelId="{3CE46678-8534-424B-8612-A08BE88A2431}" type="presParOf" srcId="{C790736C-C6B1-FC4E-9EA0-9273D813C94F}" destId="{113A7CA5-1B03-2245-BF1F-177CEA4A3DA9}" srcOrd="1" destOrd="0" presId="urn:microsoft.com/office/officeart/2005/8/layout/chevron2"/>
    <dgm:cxn modelId="{62241034-E413-2040-8DF6-DEDFB70711A6}" type="presParOf" srcId="{C790736C-C6B1-FC4E-9EA0-9273D813C94F}" destId="{5C11D5A6-A778-554C-B905-97F277D8AFE8}" srcOrd="2" destOrd="0" presId="urn:microsoft.com/office/officeart/2005/8/layout/chevron2"/>
    <dgm:cxn modelId="{9210264B-28EE-4241-BA16-BCE22AA06BAF}" type="presParOf" srcId="{5C11D5A6-A778-554C-B905-97F277D8AFE8}" destId="{D57561C8-792E-CE49-B319-0A979641EA77}" srcOrd="0" destOrd="0" presId="urn:microsoft.com/office/officeart/2005/8/layout/chevron2"/>
    <dgm:cxn modelId="{7D0BAF87-4293-6E4F-BD46-804C7B3ADB50}" type="presParOf" srcId="{5C11D5A6-A778-554C-B905-97F277D8AFE8}" destId="{A76E9781-6741-9647-B300-C0B8B4C8BE31}" srcOrd="1" destOrd="0" presId="urn:microsoft.com/office/officeart/2005/8/layout/chevron2"/>
    <dgm:cxn modelId="{BA41105E-064B-D24B-904D-252BE2EC44F7}" type="presParOf" srcId="{C790736C-C6B1-FC4E-9EA0-9273D813C94F}" destId="{4EA64BA0-7580-DB4D-832C-51AA2D54F9A7}" srcOrd="3" destOrd="0" presId="urn:microsoft.com/office/officeart/2005/8/layout/chevron2"/>
    <dgm:cxn modelId="{28236E64-1D27-674C-B567-E8E96CD67610}" type="presParOf" srcId="{C790736C-C6B1-FC4E-9EA0-9273D813C94F}" destId="{730E996A-80CA-4441-8EC8-71C98ACA8565}" srcOrd="4" destOrd="0" presId="urn:microsoft.com/office/officeart/2005/8/layout/chevron2"/>
    <dgm:cxn modelId="{F727511A-D6DB-1E4C-BA50-D580CE6215F5}" type="presParOf" srcId="{730E996A-80CA-4441-8EC8-71C98ACA8565}" destId="{FD205D41-30B2-0B42-8519-EF71CC405103}" srcOrd="0" destOrd="0" presId="urn:microsoft.com/office/officeart/2005/8/layout/chevron2"/>
    <dgm:cxn modelId="{5B9AE28A-5BE7-7649-BBE5-9D09B2F5A7F3}" type="presParOf" srcId="{730E996A-80CA-4441-8EC8-71C98ACA8565}" destId="{65BD8C12-F8CB-CE42-87CB-7F595E067DDC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D025B3-C7AA-6E41-98F2-D4D61370806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C0DB846-7658-DD48-AB67-631125E0710F}">
      <dgm:prSet/>
      <dgm:spPr>
        <a:solidFill>
          <a:srgbClr val="EF556B"/>
        </a:solidFill>
      </dgm:spPr>
      <dgm:t>
        <a:bodyPr/>
        <a:lstStyle/>
        <a:p>
          <a:r>
            <a:rPr lang="nl-NL" dirty="0">
              <a:latin typeface="Myriad Pro" panose="020B0503030403020204" pitchFamily="34" charset="0"/>
            </a:rPr>
            <a:t>PALACE TO BE 2020 - 2021</a:t>
          </a:r>
        </a:p>
      </dgm:t>
    </dgm:pt>
    <dgm:pt modelId="{BA05DB35-54A2-C840-93BC-2575EF6329F3}" type="parTrans" cxnId="{2F86E521-13E0-8543-9B34-71C4A796249E}">
      <dgm:prSet/>
      <dgm:spPr/>
      <dgm:t>
        <a:bodyPr/>
        <a:lstStyle/>
        <a:p>
          <a:endParaRPr lang="nl-NL"/>
        </a:p>
      </dgm:t>
    </dgm:pt>
    <dgm:pt modelId="{33D1FD65-518B-694F-8E39-97EDCA2CFCC7}" type="sibTrans" cxnId="{2F86E521-13E0-8543-9B34-71C4A796249E}">
      <dgm:prSet/>
      <dgm:spPr/>
      <dgm:t>
        <a:bodyPr/>
        <a:lstStyle/>
        <a:p>
          <a:endParaRPr lang="nl-NL"/>
        </a:p>
      </dgm:t>
    </dgm:pt>
    <dgm:pt modelId="{DFC35699-5D75-8D43-BFB9-66D1C05C3DFF}">
      <dgm:prSet/>
      <dgm:spPr>
        <a:solidFill>
          <a:srgbClr val="EF556B"/>
        </a:solidFill>
      </dgm:spPr>
      <dgm:t>
        <a:bodyPr/>
        <a:lstStyle/>
        <a:p>
          <a:r>
            <a:rPr lang="nl-NL" dirty="0">
              <a:latin typeface="Myriad Pro" panose="020B0503030403020204" pitchFamily="34" charset="0"/>
            </a:rPr>
            <a:t>INITIATIEFGROEP </a:t>
          </a:r>
        </a:p>
        <a:p>
          <a:r>
            <a:rPr lang="nl-NL" dirty="0">
              <a:latin typeface="Myriad Pro" panose="020B0503030403020204" pitchFamily="34" charset="0"/>
            </a:rPr>
            <a:t>Co Design Aanpak</a:t>
          </a:r>
        </a:p>
        <a:p>
          <a:r>
            <a:rPr lang="nl-NL" dirty="0">
              <a:latin typeface="Myriad Pro" panose="020B0503030403020204" pitchFamily="34" charset="0"/>
            </a:rPr>
            <a:t>2022 </a:t>
          </a:r>
        </a:p>
      </dgm:t>
    </dgm:pt>
    <dgm:pt modelId="{73EC8DD5-3213-054C-AB6B-AAD013689418}" type="parTrans" cxnId="{CDE66009-9CB3-854A-B898-CC419695E194}">
      <dgm:prSet/>
      <dgm:spPr/>
      <dgm:t>
        <a:bodyPr/>
        <a:lstStyle/>
        <a:p>
          <a:endParaRPr lang="nl-NL"/>
        </a:p>
      </dgm:t>
    </dgm:pt>
    <dgm:pt modelId="{402FDFDB-F9E8-7440-B5F5-144D3FFE7188}" type="sibTrans" cxnId="{CDE66009-9CB3-854A-B898-CC419695E194}">
      <dgm:prSet/>
      <dgm:spPr/>
      <dgm:t>
        <a:bodyPr/>
        <a:lstStyle/>
        <a:p>
          <a:endParaRPr lang="nl-NL"/>
        </a:p>
      </dgm:t>
    </dgm:pt>
    <dgm:pt modelId="{AA609086-517D-954C-A661-3F389D7523EA}">
      <dgm:prSet/>
      <dgm:spPr>
        <a:solidFill>
          <a:srgbClr val="EF556B"/>
        </a:solidFill>
      </dgm:spPr>
      <dgm:t>
        <a:bodyPr/>
        <a:lstStyle/>
        <a:p>
          <a:r>
            <a:rPr lang="nl-NL" dirty="0">
              <a:latin typeface="Myriad Pro" panose="020B0503030403020204" pitchFamily="34" charset="0"/>
            </a:rPr>
            <a:t>INFORMATIE MARKT </a:t>
          </a:r>
        </a:p>
        <a:p>
          <a:r>
            <a:rPr lang="nl-NL" dirty="0">
              <a:latin typeface="Myriad Pro" panose="020B0503030403020204" pitchFamily="34" charset="0"/>
            </a:rPr>
            <a:t>Opening Willemsplein – juli 2023 </a:t>
          </a:r>
        </a:p>
      </dgm:t>
    </dgm:pt>
    <dgm:pt modelId="{E0ECD3BE-E0C1-5A4A-83F5-12E2F65C8602}" type="parTrans" cxnId="{C2597515-6650-B642-952D-2ECA40E542F5}">
      <dgm:prSet/>
      <dgm:spPr/>
      <dgm:t>
        <a:bodyPr/>
        <a:lstStyle/>
        <a:p>
          <a:endParaRPr lang="nl-NL"/>
        </a:p>
      </dgm:t>
    </dgm:pt>
    <dgm:pt modelId="{EFD8AE18-7282-8847-A53F-F7531F4583D5}" type="sibTrans" cxnId="{C2597515-6650-B642-952D-2ECA40E542F5}">
      <dgm:prSet/>
      <dgm:spPr/>
      <dgm:t>
        <a:bodyPr/>
        <a:lstStyle/>
        <a:p>
          <a:endParaRPr lang="nl-NL"/>
        </a:p>
      </dgm:t>
    </dgm:pt>
    <dgm:pt modelId="{A03F77C0-326E-7148-AFC2-AA00DC41438F}">
      <dgm:prSet/>
      <dgm:spPr>
        <a:solidFill>
          <a:srgbClr val="EF556B"/>
        </a:solidFill>
      </dgm:spPr>
      <dgm:t>
        <a:bodyPr/>
        <a:lstStyle/>
        <a:p>
          <a:r>
            <a:rPr lang="nl-NL" dirty="0">
              <a:latin typeface="Myriad Pro" panose="020B0503030403020204" pitchFamily="34" charset="0"/>
            </a:rPr>
            <a:t>PARTICIPATIE AVOND </a:t>
          </a:r>
        </a:p>
        <a:p>
          <a:r>
            <a:rPr lang="nl-NL" dirty="0">
              <a:latin typeface="Myriad Pro" panose="020B0503030403020204" pitchFamily="34" charset="0"/>
            </a:rPr>
            <a:t>Scenario studie varianten verbouwing Paleis – nov 2023</a:t>
          </a:r>
        </a:p>
      </dgm:t>
    </dgm:pt>
    <dgm:pt modelId="{DE2C3339-F6B3-3E4E-9BFE-F83F910BEBF0}" type="parTrans" cxnId="{6C2CCECA-4C5B-6543-920D-ADE149F53DFA}">
      <dgm:prSet/>
      <dgm:spPr/>
      <dgm:t>
        <a:bodyPr/>
        <a:lstStyle/>
        <a:p>
          <a:endParaRPr lang="nl-NL"/>
        </a:p>
      </dgm:t>
    </dgm:pt>
    <dgm:pt modelId="{ACBC0D84-EDA6-B04D-827A-5B36FD11D518}" type="sibTrans" cxnId="{6C2CCECA-4C5B-6543-920D-ADE149F53DFA}">
      <dgm:prSet/>
      <dgm:spPr/>
      <dgm:t>
        <a:bodyPr/>
        <a:lstStyle/>
        <a:p>
          <a:endParaRPr lang="nl-NL"/>
        </a:p>
      </dgm:t>
    </dgm:pt>
    <dgm:pt modelId="{1D6857C3-F88D-0D49-BAFF-F7A32C4D88BD}">
      <dgm:prSet/>
      <dgm:spPr>
        <a:solidFill>
          <a:srgbClr val="EF556B"/>
        </a:solidFill>
      </dgm:spPr>
      <dgm:t>
        <a:bodyPr/>
        <a:lstStyle/>
        <a:p>
          <a:r>
            <a:rPr lang="nl-NL" dirty="0">
              <a:latin typeface="Myriad Pro" panose="020B0503030403020204" pitchFamily="34" charset="0"/>
            </a:rPr>
            <a:t>INFORMATIE AVOND</a:t>
          </a:r>
        </a:p>
        <a:p>
          <a:r>
            <a:rPr lang="nl-NL" dirty="0">
              <a:latin typeface="Myriad Pro" panose="020B0503030403020204" pitchFamily="34" charset="0"/>
            </a:rPr>
            <a:t> Voorkeursscenario verbouwing Paleis - nov / dec 2023</a:t>
          </a:r>
        </a:p>
      </dgm:t>
    </dgm:pt>
    <dgm:pt modelId="{6DFC505C-B389-3C4B-B486-A8AC25B6B003}" type="parTrans" cxnId="{853356F6-8DE3-6141-82CF-2B918BF23B0D}">
      <dgm:prSet/>
      <dgm:spPr/>
      <dgm:t>
        <a:bodyPr/>
        <a:lstStyle/>
        <a:p>
          <a:endParaRPr lang="nl-NL"/>
        </a:p>
      </dgm:t>
    </dgm:pt>
    <dgm:pt modelId="{E8442008-7150-EB4E-A7EA-81AD7B203C39}" type="sibTrans" cxnId="{853356F6-8DE3-6141-82CF-2B918BF23B0D}">
      <dgm:prSet/>
      <dgm:spPr/>
      <dgm:t>
        <a:bodyPr/>
        <a:lstStyle/>
        <a:p>
          <a:endParaRPr lang="nl-NL"/>
        </a:p>
      </dgm:t>
    </dgm:pt>
    <dgm:pt modelId="{15295916-1045-B546-AA83-FF1077D3CC17}" type="pres">
      <dgm:prSet presAssocID="{49D025B3-C7AA-6E41-98F2-D4D613708069}" presName="CompostProcess" presStyleCnt="0">
        <dgm:presLayoutVars>
          <dgm:dir/>
          <dgm:resizeHandles val="exact"/>
        </dgm:presLayoutVars>
      </dgm:prSet>
      <dgm:spPr/>
    </dgm:pt>
    <dgm:pt modelId="{22D99A77-5B26-CB4B-8328-2CA0B6D42376}" type="pres">
      <dgm:prSet presAssocID="{49D025B3-C7AA-6E41-98F2-D4D613708069}" presName="arrow" presStyleLbl="bgShp" presStyleIdx="0" presStyleCnt="1"/>
      <dgm:spPr>
        <a:solidFill>
          <a:srgbClr val="EF556B">
            <a:alpha val="35858"/>
          </a:srgbClr>
        </a:solidFill>
      </dgm:spPr>
    </dgm:pt>
    <dgm:pt modelId="{937BA25F-589D-6043-87A2-F406AD5490C5}" type="pres">
      <dgm:prSet presAssocID="{49D025B3-C7AA-6E41-98F2-D4D613708069}" presName="linearProcess" presStyleCnt="0"/>
      <dgm:spPr/>
    </dgm:pt>
    <dgm:pt modelId="{0210A2C8-AE81-C944-9AF1-B6698C08A2CC}" type="pres">
      <dgm:prSet presAssocID="{EC0DB846-7658-DD48-AB67-631125E0710F}" presName="textNode" presStyleLbl="node1" presStyleIdx="0" presStyleCnt="5">
        <dgm:presLayoutVars>
          <dgm:bulletEnabled val="1"/>
        </dgm:presLayoutVars>
      </dgm:prSet>
      <dgm:spPr/>
    </dgm:pt>
    <dgm:pt modelId="{39720B5D-3A73-FF41-A5DD-85A4B4EA1AF2}" type="pres">
      <dgm:prSet presAssocID="{33D1FD65-518B-694F-8E39-97EDCA2CFCC7}" presName="sibTrans" presStyleCnt="0"/>
      <dgm:spPr/>
    </dgm:pt>
    <dgm:pt modelId="{AFF1934E-7204-D443-91D9-57C473748A10}" type="pres">
      <dgm:prSet presAssocID="{DFC35699-5D75-8D43-BFB9-66D1C05C3DFF}" presName="textNode" presStyleLbl="node1" presStyleIdx="1" presStyleCnt="5">
        <dgm:presLayoutVars>
          <dgm:bulletEnabled val="1"/>
        </dgm:presLayoutVars>
      </dgm:prSet>
      <dgm:spPr/>
    </dgm:pt>
    <dgm:pt modelId="{DEDABFEE-0D42-BD42-A1E5-2E696486BD4F}" type="pres">
      <dgm:prSet presAssocID="{402FDFDB-F9E8-7440-B5F5-144D3FFE7188}" presName="sibTrans" presStyleCnt="0"/>
      <dgm:spPr/>
    </dgm:pt>
    <dgm:pt modelId="{F82B6627-16E5-8F46-860B-6D9F7B5A3501}" type="pres">
      <dgm:prSet presAssocID="{AA609086-517D-954C-A661-3F389D7523EA}" presName="textNode" presStyleLbl="node1" presStyleIdx="2" presStyleCnt="5">
        <dgm:presLayoutVars>
          <dgm:bulletEnabled val="1"/>
        </dgm:presLayoutVars>
      </dgm:prSet>
      <dgm:spPr/>
    </dgm:pt>
    <dgm:pt modelId="{938D4071-9680-7148-828E-7BD40DF3B8E9}" type="pres">
      <dgm:prSet presAssocID="{EFD8AE18-7282-8847-A53F-F7531F4583D5}" presName="sibTrans" presStyleCnt="0"/>
      <dgm:spPr/>
    </dgm:pt>
    <dgm:pt modelId="{F770AB4D-D2BF-0C4C-BA94-83584560EA70}" type="pres">
      <dgm:prSet presAssocID="{A03F77C0-326E-7148-AFC2-AA00DC41438F}" presName="textNode" presStyleLbl="node1" presStyleIdx="3" presStyleCnt="5" custScaleX="100518">
        <dgm:presLayoutVars>
          <dgm:bulletEnabled val="1"/>
        </dgm:presLayoutVars>
      </dgm:prSet>
      <dgm:spPr/>
    </dgm:pt>
    <dgm:pt modelId="{BFD4DAF4-97AB-B24E-B3B4-5B5857A91A76}" type="pres">
      <dgm:prSet presAssocID="{ACBC0D84-EDA6-B04D-827A-5B36FD11D518}" presName="sibTrans" presStyleCnt="0"/>
      <dgm:spPr/>
    </dgm:pt>
    <dgm:pt modelId="{39A8436F-D529-3143-B140-3D99E19779FB}" type="pres">
      <dgm:prSet presAssocID="{1D6857C3-F88D-0D49-BAFF-F7A32C4D88BD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DE66009-9CB3-854A-B898-CC419695E194}" srcId="{49D025B3-C7AA-6E41-98F2-D4D613708069}" destId="{DFC35699-5D75-8D43-BFB9-66D1C05C3DFF}" srcOrd="1" destOrd="0" parTransId="{73EC8DD5-3213-054C-AB6B-AAD013689418}" sibTransId="{402FDFDB-F9E8-7440-B5F5-144D3FFE7188}"/>
    <dgm:cxn modelId="{C2597515-6650-B642-952D-2ECA40E542F5}" srcId="{49D025B3-C7AA-6E41-98F2-D4D613708069}" destId="{AA609086-517D-954C-A661-3F389D7523EA}" srcOrd="2" destOrd="0" parTransId="{E0ECD3BE-E0C1-5A4A-83F5-12E2F65C8602}" sibTransId="{EFD8AE18-7282-8847-A53F-F7531F4583D5}"/>
    <dgm:cxn modelId="{89ADC11E-051B-AD4E-BEC1-801BB8F4B366}" type="presOf" srcId="{DFC35699-5D75-8D43-BFB9-66D1C05C3DFF}" destId="{AFF1934E-7204-D443-91D9-57C473748A10}" srcOrd="0" destOrd="0" presId="urn:microsoft.com/office/officeart/2005/8/layout/hProcess9"/>
    <dgm:cxn modelId="{2F86E521-13E0-8543-9B34-71C4A796249E}" srcId="{49D025B3-C7AA-6E41-98F2-D4D613708069}" destId="{EC0DB846-7658-DD48-AB67-631125E0710F}" srcOrd="0" destOrd="0" parTransId="{BA05DB35-54A2-C840-93BC-2575EF6329F3}" sibTransId="{33D1FD65-518B-694F-8E39-97EDCA2CFCC7}"/>
    <dgm:cxn modelId="{61AD3345-04C7-7440-B444-A00DE852104B}" type="presOf" srcId="{1D6857C3-F88D-0D49-BAFF-F7A32C4D88BD}" destId="{39A8436F-D529-3143-B140-3D99E19779FB}" srcOrd="0" destOrd="0" presId="urn:microsoft.com/office/officeart/2005/8/layout/hProcess9"/>
    <dgm:cxn modelId="{32B093A4-320A-A54A-9DF8-A0E6C5562193}" type="presOf" srcId="{EC0DB846-7658-DD48-AB67-631125E0710F}" destId="{0210A2C8-AE81-C944-9AF1-B6698C08A2CC}" srcOrd="0" destOrd="0" presId="urn:microsoft.com/office/officeart/2005/8/layout/hProcess9"/>
    <dgm:cxn modelId="{4AC4ABBC-8784-6844-8C7D-82BC99ACDE11}" type="presOf" srcId="{A03F77C0-326E-7148-AFC2-AA00DC41438F}" destId="{F770AB4D-D2BF-0C4C-BA94-83584560EA70}" srcOrd="0" destOrd="0" presId="urn:microsoft.com/office/officeart/2005/8/layout/hProcess9"/>
    <dgm:cxn modelId="{6C2CCECA-4C5B-6543-920D-ADE149F53DFA}" srcId="{49D025B3-C7AA-6E41-98F2-D4D613708069}" destId="{A03F77C0-326E-7148-AFC2-AA00DC41438F}" srcOrd="3" destOrd="0" parTransId="{DE2C3339-F6B3-3E4E-9BFE-F83F910BEBF0}" sibTransId="{ACBC0D84-EDA6-B04D-827A-5B36FD11D518}"/>
    <dgm:cxn modelId="{853356F6-8DE3-6141-82CF-2B918BF23B0D}" srcId="{49D025B3-C7AA-6E41-98F2-D4D613708069}" destId="{1D6857C3-F88D-0D49-BAFF-F7A32C4D88BD}" srcOrd="4" destOrd="0" parTransId="{6DFC505C-B389-3C4B-B486-A8AC25B6B003}" sibTransId="{E8442008-7150-EB4E-A7EA-81AD7B203C39}"/>
    <dgm:cxn modelId="{9858AEF8-38EC-2846-BF6E-A790A6CD5134}" type="presOf" srcId="{AA609086-517D-954C-A661-3F389D7523EA}" destId="{F82B6627-16E5-8F46-860B-6D9F7B5A3501}" srcOrd="0" destOrd="0" presId="urn:microsoft.com/office/officeart/2005/8/layout/hProcess9"/>
    <dgm:cxn modelId="{B94777F9-BB64-2E43-800C-0C5508038F25}" type="presOf" srcId="{49D025B3-C7AA-6E41-98F2-D4D613708069}" destId="{15295916-1045-B546-AA83-FF1077D3CC17}" srcOrd="0" destOrd="0" presId="urn:microsoft.com/office/officeart/2005/8/layout/hProcess9"/>
    <dgm:cxn modelId="{03A345CD-E160-C843-92B4-03F51DC45F69}" type="presParOf" srcId="{15295916-1045-B546-AA83-FF1077D3CC17}" destId="{22D99A77-5B26-CB4B-8328-2CA0B6D42376}" srcOrd="0" destOrd="0" presId="urn:microsoft.com/office/officeart/2005/8/layout/hProcess9"/>
    <dgm:cxn modelId="{4D89EE90-8E8A-1E4A-BE46-53FB1DE76125}" type="presParOf" srcId="{15295916-1045-B546-AA83-FF1077D3CC17}" destId="{937BA25F-589D-6043-87A2-F406AD5490C5}" srcOrd="1" destOrd="0" presId="urn:microsoft.com/office/officeart/2005/8/layout/hProcess9"/>
    <dgm:cxn modelId="{34247A6F-7CBE-9146-87F1-90496CEB3E3F}" type="presParOf" srcId="{937BA25F-589D-6043-87A2-F406AD5490C5}" destId="{0210A2C8-AE81-C944-9AF1-B6698C08A2CC}" srcOrd="0" destOrd="0" presId="urn:microsoft.com/office/officeart/2005/8/layout/hProcess9"/>
    <dgm:cxn modelId="{5A0986EC-B0D0-BB46-8F3D-2774A67599A3}" type="presParOf" srcId="{937BA25F-589D-6043-87A2-F406AD5490C5}" destId="{39720B5D-3A73-FF41-A5DD-85A4B4EA1AF2}" srcOrd="1" destOrd="0" presId="urn:microsoft.com/office/officeart/2005/8/layout/hProcess9"/>
    <dgm:cxn modelId="{76217BA2-65AD-4640-A2B6-49D29509C6FE}" type="presParOf" srcId="{937BA25F-589D-6043-87A2-F406AD5490C5}" destId="{AFF1934E-7204-D443-91D9-57C473748A10}" srcOrd="2" destOrd="0" presId="urn:microsoft.com/office/officeart/2005/8/layout/hProcess9"/>
    <dgm:cxn modelId="{1E26BA76-5232-6E41-95EB-D265B9E5AD5F}" type="presParOf" srcId="{937BA25F-589D-6043-87A2-F406AD5490C5}" destId="{DEDABFEE-0D42-BD42-A1E5-2E696486BD4F}" srcOrd="3" destOrd="0" presId="urn:microsoft.com/office/officeart/2005/8/layout/hProcess9"/>
    <dgm:cxn modelId="{DB80C184-7286-6542-A03B-1572426051DF}" type="presParOf" srcId="{937BA25F-589D-6043-87A2-F406AD5490C5}" destId="{F82B6627-16E5-8F46-860B-6D9F7B5A3501}" srcOrd="4" destOrd="0" presId="urn:microsoft.com/office/officeart/2005/8/layout/hProcess9"/>
    <dgm:cxn modelId="{53E16E6E-E54F-754F-AC8C-BA151B3C850B}" type="presParOf" srcId="{937BA25F-589D-6043-87A2-F406AD5490C5}" destId="{938D4071-9680-7148-828E-7BD40DF3B8E9}" srcOrd="5" destOrd="0" presId="urn:microsoft.com/office/officeart/2005/8/layout/hProcess9"/>
    <dgm:cxn modelId="{6ED2CE80-097B-5B44-8358-EBB714563C33}" type="presParOf" srcId="{937BA25F-589D-6043-87A2-F406AD5490C5}" destId="{F770AB4D-D2BF-0C4C-BA94-83584560EA70}" srcOrd="6" destOrd="0" presId="urn:microsoft.com/office/officeart/2005/8/layout/hProcess9"/>
    <dgm:cxn modelId="{1A43BFE3-1EAA-A54D-996C-E9F522DB0198}" type="presParOf" srcId="{937BA25F-589D-6043-87A2-F406AD5490C5}" destId="{BFD4DAF4-97AB-B24E-B3B4-5B5857A91A76}" srcOrd="7" destOrd="0" presId="urn:microsoft.com/office/officeart/2005/8/layout/hProcess9"/>
    <dgm:cxn modelId="{107F5C55-7432-A14A-9788-16E8B1465BE6}" type="presParOf" srcId="{937BA25F-589D-6043-87A2-F406AD5490C5}" destId="{39A8436F-D529-3143-B140-3D99E19779FB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BC037-A3C3-B541-9C74-F48294754578}">
      <dsp:nvSpPr>
        <dsp:cNvPr id="0" name=""/>
        <dsp:cNvSpPr/>
      </dsp:nvSpPr>
      <dsp:spPr>
        <a:xfrm rot="5400000">
          <a:off x="-408689" y="410891"/>
          <a:ext cx="2724593" cy="1907215"/>
        </a:xfrm>
        <a:prstGeom prst="chevron">
          <a:avLst/>
        </a:prstGeom>
        <a:solidFill>
          <a:srgbClr val="EF556B"/>
        </a:solidFill>
        <a:ln w="25400" cap="flat" cmpd="sng" algn="ctr">
          <a:solidFill>
            <a:srgbClr val="EF55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Fysieke uitwerking </a:t>
          </a:r>
        </a:p>
      </dsp:txBody>
      <dsp:txXfrm rot="-5400000">
        <a:off x="1" y="955810"/>
        <a:ext cx="1907215" cy="817378"/>
      </dsp:txXfrm>
    </dsp:sp>
    <dsp:sp modelId="{FEA1A3E4-F501-1B43-A15C-9C2E3A34C4D8}">
      <dsp:nvSpPr>
        <dsp:cNvPr id="0" name=""/>
        <dsp:cNvSpPr/>
      </dsp:nvSpPr>
      <dsp:spPr>
        <a:xfrm rot="5400000">
          <a:off x="7063316" y="-5153898"/>
          <a:ext cx="1770985" cy="12083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F55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b="0" i="0" u="none" kern="1200" dirty="0">
              <a:latin typeface="Myriad Pro" panose="020B0503030403020204" pitchFamily="34" charset="0"/>
              <a:cs typeface="Calibri" panose="020F0502020204030204" pitchFamily="34" charset="0"/>
            </a:rPr>
            <a:t>2017:		College besluit om invulling te geven aan een ontwikkelingsvisie voor het Paleis-Raadhuis.</a:t>
          </a:r>
          <a:endParaRPr lang="nl-NL" sz="2000" kern="1200" dirty="0">
            <a:latin typeface="Myriad Pro" panose="020B050303040302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b="0" i="0" u="none" kern="1200" dirty="0">
              <a:latin typeface="Myriad Pro" panose="020B0503030403020204" pitchFamily="34" charset="0"/>
              <a:cs typeface="Calibri" panose="020F0502020204030204" pitchFamily="34" charset="0"/>
            </a:rPr>
            <a:t>2018:		</a:t>
          </a:r>
          <a:r>
            <a:rPr lang="nl-NL" sz="2000" b="0" i="0" u="none" kern="1200" dirty="0" err="1">
              <a:latin typeface="Myriad Pro" panose="020B0503030403020204" pitchFamily="34" charset="0"/>
              <a:cs typeface="Calibri" panose="020F0502020204030204" pitchFamily="34" charset="0"/>
            </a:rPr>
            <a:t>Buro</a:t>
          </a:r>
          <a:r>
            <a:rPr lang="nl-NL" sz="2000" b="0" i="0" u="none" kern="1200" dirty="0">
              <a:latin typeface="Myriad Pro" panose="020B0503030403020204" pitchFamily="34" charset="0"/>
              <a:cs typeface="Calibri" panose="020F0502020204030204" pitchFamily="34" charset="0"/>
            </a:rPr>
            <a:t> Franken doet een haalbaarheidsstudie naar revitalisatie van het Paleis-Raadhuis.</a:t>
          </a:r>
          <a:endParaRPr lang="nl-NL" sz="2000" kern="1200" dirty="0">
            <a:latin typeface="Myriad Pro" panose="020B050303040302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b="0" i="0" u="none" kern="1200" dirty="0">
              <a:latin typeface="Myriad Pro" panose="020B0503030403020204" pitchFamily="34" charset="0"/>
              <a:cs typeface="Calibri" panose="020F0502020204030204" pitchFamily="34" charset="0"/>
            </a:rPr>
            <a:t>2019:		College geeft opdracht om de visieontwikkeling te verbreden en de stad breed te betrekken.</a:t>
          </a:r>
          <a:endParaRPr lang="nl-NL" sz="2000" kern="1200" dirty="0">
            <a:latin typeface="Myriad Pro" panose="020B0503030403020204" pitchFamily="34" charset="0"/>
            <a:cs typeface="Calibri" panose="020F0502020204030204" pitchFamily="34" charset="0"/>
          </a:endParaRPr>
        </a:p>
      </dsp:txBody>
      <dsp:txXfrm rot="-5400000">
        <a:off x="1907215" y="88655"/>
        <a:ext cx="11996735" cy="1598081"/>
      </dsp:txXfrm>
    </dsp:sp>
    <dsp:sp modelId="{D57561C8-792E-CE49-B319-0A979641EA77}">
      <dsp:nvSpPr>
        <dsp:cNvPr id="0" name=""/>
        <dsp:cNvSpPr/>
      </dsp:nvSpPr>
      <dsp:spPr>
        <a:xfrm rot="5400000">
          <a:off x="-408689" y="2948467"/>
          <a:ext cx="2724593" cy="1907215"/>
        </a:xfrm>
        <a:prstGeom prst="chevron">
          <a:avLst/>
        </a:prstGeom>
        <a:solidFill>
          <a:srgbClr val="EF556B"/>
        </a:solidFill>
        <a:ln w="25400" cap="flat" cmpd="sng" algn="ctr">
          <a:solidFill>
            <a:srgbClr val="EF55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 err="1"/>
            <a:t>Palace</a:t>
          </a:r>
          <a:r>
            <a:rPr lang="nl-NL" sz="2800" kern="1200" dirty="0"/>
            <a:t> </a:t>
          </a:r>
          <a:r>
            <a:rPr lang="nl-NL" sz="2800" kern="1200" dirty="0" err="1"/>
            <a:t>to</a:t>
          </a:r>
          <a:r>
            <a:rPr lang="nl-NL" sz="2800" kern="1200" dirty="0"/>
            <a:t> </a:t>
          </a:r>
          <a:r>
            <a:rPr lang="nl-NL" sz="2800" kern="1200" dirty="0" err="1"/>
            <a:t>be</a:t>
          </a:r>
          <a:endParaRPr lang="nl-NL" sz="2800" kern="1200" dirty="0"/>
        </a:p>
      </dsp:txBody>
      <dsp:txXfrm rot="-5400000">
        <a:off x="1" y="3493386"/>
        <a:ext cx="1907215" cy="817378"/>
      </dsp:txXfrm>
    </dsp:sp>
    <dsp:sp modelId="{A76E9781-6741-9647-B300-C0B8B4C8BE31}">
      <dsp:nvSpPr>
        <dsp:cNvPr id="0" name=""/>
        <dsp:cNvSpPr/>
      </dsp:nvSpPr>
      <dsp:spPr>
        <a:xfrm rot="5400000">
          <a:off x="7063316" y="-2600419"/>
          <a:ext cx="1770985" cy="12083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F55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nl-NL" sz="2000" b="0" i="0" u="none" kern="1200" dirty="0">
              <a:latin typeface="Myriad Pro" panose="020B0503030403020204" pitchFamily="34" charset="0"/>
            </a:rPr>
            <a:t> 2019 &amp; 2020:	Ophalen ideeën omtrent invulling Paleis </a:t>
          </a:r>
          <a:r>
            <a:rPr lang="nl-NL" sz="2000" b="1" i="0" u="none" kern="1200" dirty="0">
              <a:latin typeface="Myriad Pro" panose="020B0503030403020204" pitchFamily="34" charset="0"/>
            </a:rPr>
            <a:t>uit</a:t>
          </a:r>
          <a:r>
            <a:rPr lang="nl-NL" sz="2000" b="0" i="0" u="none" kern="1200" dirty="0">
              <a:latin typeface="Myriad Pro" panose="020B0503030403020204" pitchFamily="34" charset="0"/>
            </a:rPr>
            <a:t> en </a:t>
          </a:r>
          <a:r>
            <a:rPr lang="nl-NL" sz="2000" b="1" i="0" u="none" kern="1200" dirty="0">
              <a:latin typeface="Myriad Pro" panose="020B0503030403020204" pitchFamily="34" charset="0"/>
            </a:rPr>
            <a:t>met</a:t>
          </a:r>
          <a:r>
            <a:rPr lang="nl-NL" sz="2000" b="0" i="0" u="none" kern="1200" dirty="0">
              <a:latin typeface="Myriad Pro" panose="020B0503030403020204" pitchFamily="34" charset="0"/>
            </a:rPr>
            <a:t> de stad, hoe gaan we dat doen? </a:t>
          </a:r>
          <a:endParaRPr lang="nl-NL" sz="2000" kern="1200" dirty="0">
            <a:latin typeface="Myriad Pro" panose="020B0503030403020204" pitchFamily="34" charset="0"/>
          </a:endParaRPr>
        </a:p>
        <a:p>
          <a:pPr marL="0" lvl="2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  <a:tabLst>
              <a:tab pos="984250" algn="l"/>
            </a:tabLst>
          </a:pPr>
          <a:r>
            <a:rPr lang="nl-NL" sz="2000" b="0" i="0" u="none" kern="1200" dirty="0">
              <a:latin typeface="Myriad Pro" panose="020B0503030403020204" pitchFamily="34" charset="0"/>
            </a:rPr>
            <a:t>		En zo laagdrempelig mogelijk?  </a:t>
          </a:r>
          <a:endParaRPr lang="nl-NL" sz="2000" kern="1200" dirty="0">
            <a:latin typeface="Myriad Pro" panose="020B0503030403020204" pitchFamily="34" charset="0"/>
          </a:endParaRPr>
        </a:p>
        <a:p>
          <a:pPr marL="92075" lvl="1" indent="-920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b="0" i="0" u="none" kern="1200" dirty="0">
              <a:latin typeface="Myriad Pro" panose="020B0503030403020204" pitchFamily="34" charset="0"/>
            </a:rPr>
            <a:t>2020 &amp; 2021:	Ondertussen  (á la Stadsforum-gedachte) al dingen gaan doen in het Paleis/ 				aanklooien/proeftuin – PALACE TO BE. 	</a:t>
          </a:r>
        </a:p>
      </dsp:txBody>
      <dsp:txXfrm rot="-5400000">
        <a:off x="1907215" y="2642134"/>
        <a:ext cx="11996735" cy="1598081"/>
      </dsp:txXfrm>
    </dsp:sp>
    <dsp:sp modelId="{FD205D41-30B2-0B42-8519-EF71CC405103}">
      <dsp:nvSpPr>
        <dsp:cNvPr id="0" name=""/>
        <dsp:cNvSpPr/>
      </dsp:nvSpPr>
      <dsp:spPr>
        <a:xfrm rot="5400000">
          <a:off x="-408689" y="5486043"/>
          <a:ext cx="2724593" cy="1907215"/>
        </a:xfrm>
        <a:prstGeom prst="chevron">
          <a:avLst/>
        </a:prstGeom>
        <a:solidFill>
          <a:srgbClr val="EF556B"/>
        </a:solidFill>
        <a:ln w="25400" cap="flat" cmpd="sng" algn="ctr">
          <a:solidFill>
            <a:srgbClr val="EF55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Visie ontwikkeling</a:t>
          </a:r>
        </a:p>
      </dsp:txBody>
      <dsp:txXfrm rot="-5400000">
        <a:off x="1" y="6030962"/>
        <a:ext cx="1907215" cy="817378"/>
      </dsp:txXfrm>
    </dsp:sp>
    <dsp:sp modelId="{65BD8C12-F8CB-CE42-87CB-7F595E067DDC}">
      <dsp:nvSpPr>
        <dsp:cNvPr id="0" name=""/>
        <dsp:cNvSpPr/>
      </dsp:nvSpPr>
      <dsp:spPr>
        <a:xfrm rot="5400000">
          <a:off x="7063316" y="-95039"/>
          <a:ext cx="1770985" cy="12083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F55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</a:tabLst>
          </a:pPr>
          <a:r>
            <a:rPr lang="nl-NL" sz="2000" b="0" kern="1200" dirty="0">
              <a:latin typeface="Myriad Pro" panose="020B0503030403020204" pitchFamily="34" charset="0"/>
            </a:rPr>
            <a:t> </a:t>
          </a:r>
          <a:r>
            <a:rPr lang="nl-NL" sz="2000" kern="1200" dirty="0">
              <a:latin typeface="Myriad Pro" panose="020B0503030403020204" pitchFamily="34" charset="0"/>
              <a:cs typeface="Calibri" panose="020F0502020204030204" pitchFamily="34" charset="0"/>
            </a:rPr>
            <a:t>2022: 	2 Co Design Sessies – met de Initiatiefgroep – vertegenwoordigers uit de stad – 					Voorkeursscenario gekozen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541338" algn="l"/>
            </a:tabLst>
          </a:pPr>
          <a:r>
            <a:rPr lang="nl-NL" sz="2000" kern="1200" dirty="0">
              <a:latin typeface="Myriad Pro" panose="020B0503030403020204" pitchFamily="34" charset="0"/>
              <a:cs typeface="Calibri" panose="020F0502020204030204" pitchFamily="34" charset="0"/>
            </a:rPr>
            <a:t> 2022:		Informeel college – maart 2022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</a:tabLst>
          </a:pPr>
          <a:r>
            <a:rPr lang="nl-NL" sz="2000" kern="1200" dirty="0">
              <a:latin typeface="Myriad Pro" panose="020B0503030403020204" pitchFamily="34" charset="0"/>
              <a:cs typeface="Calibri" panose="020F0502020204030204" pitchFamily="34" charset="0"/>
            </a:rPr>
            <a:t> 2023: 	Plan van aanpak – nu (nog) aangehouden in College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</a:tabLst>
          </a:pPr>
          <a:r>
            <a:rPr lang="nl-NL" sz="2000" kern="1200" dirty="0">
              <a:latin typeface="Myriad Pro" panose="020B0503030403020204" pitchFamily="34" charset="0"/>
              <a:cs typeface="Calibri" panose="020F0502020204030204" pitchFamily="34" charset="0"/>
            </a:rPr>
            <a:t> 2023: 	Selectie architect, voorstel verbouwing Paleis en verdere uitwerking toekomstig programma </a:t>
          </a:r>
        </a:p>
      </dsp:txBody>
      <dsp:txXfrm rot="-5400000">
        <a:off x="1907215" y="5147514"/>
        <a:ext cx="11996735" cy="1598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99A77-5B26-CB4B-8328-2CA0B6D42376}">
      <dsp:nvSpPr>
        <dsp:cNvPr id="0" name=""/>
        <dsp:cNvSpPr/>
      </dsp:nvSpPr>
      <dsp:spPr>
        <a:xfrm>
          <a:off x="1051260" y="0"/>
          <a:ext cx="11914291" cy="6019800"/>
        </a:xfrm>
        <a:prstGeom prst="rightArrow">
          <a:avLst/>
        </a:prstGeom>
        <a:solidFill>
          <a:srgbClr val="EF556B">
            <a:alpha val="35858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0A2C8-AE81-C944-9AF1-B6698C08A2CC}">
      <dsp:nvSpPr>
        <dsp:cNvPr id="0" name=""/>
        <dsp:cNvSpPr/>
      </dsp:nvSpPr>
      <dsp:spPr>
        <a:xfrm>
          <a:off x="6943" y="1805940"/>
          <a:ext cx="2649732" cy="2407920"/>
        </a:xfrm>
        <a:prstGeom prst="roundRect">
          <a:avLst/>
        </a:prstGeom>
        <a:solidFill>
          <a:srgbClr val="EF55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Myriad Pro" panose="020B0503030403020204" pitchFamily="34" charset="0"/>
            </a:rPr>
            <a:t>PALACE TO BE 2020 - 2021</a:t>
          </a:r>
        </a:p>
      </dsp:txBody>
      <dsp:txXfrm>
        <a:off x="124488" y="1923485"/>
        <a:ext cx="2414642" cy="2172830"/>
      </dsp:txXfrm>
    </dsp:sp>
    <dsp:sp modelId="{AFF1934E-7204-D443-91D9-57C473748A10}">
      <dsp:nvSpPr>
        <dsp:cNvPr id="0" name=""/>
        <dsp:cNvSpPr/>
      </dsp:nvSpPr>
      <dsp:spPr>
        <a:xfrm>
          <a:off x="2841810" y="1805940"/>
          <a:ext cx="2649732" cy="2407920"/>
        </a:xfrm>
        <a:prstGeom prst="roundRect">
          <a:avLst/>
        </a:prstGeom>
        <a:solidFill>
          <a:srgbClr val="EF55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Myriad Pro" panose="020B0503030403020204" pitchFamily="34" charset="0"/>
            </a:rPr>
            <a:t>INITIATIEFGROEP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Myriad Pro" panose="020B0503030403020204" pitchFamily="34" charset="0"/>
            </a:rPr>
            <a:t>Co Design Aanpak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Myriad Pro" panose="020B0503030403020204" pitchFamily="34" charset="0"/>
            </a:rPr>
            <a:t>2022 </a:t>
          </a:r>
        </a:p>
      </dsp:txBody>
      <dsp:txXfrm>
        <a:off x="2959355" y="1923485"/>
        <a:ext cx="2414642" cy="2172830"/>
      </dsp:txXfrm>
    </dsp:sp>
    <dsp:sp modelId="{F82B6627-16E5-8F46-860B-6D9F7B5A3501}">
      <dsp:nvSpPr>
        <dsp:cNvPr id="0" name=""/>
        <dsp:cNvSpPr/>
      </dsp:nvSpPr>
      <dsp:spPr>
        <a:xfrm>
          <a:off x="5676677" y="1805940"/>
          <a:ext cx="2649732" cy="2407920"/>
        </a:xfrm>
        <a:prstGeom prst="roundRect">
          <a:avLst/>
        </a:prstGeom>
        <a:solidFill>
          <a:srgbClr val="EF55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Myriad Pro" panose="020B0503030403020204" pitchFamily="34" charset="0"/>
            </a:rPr>
            <a:t>INFORMATIE MARKT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Myriad Pro" panose="020B0503030403020204" pitchFamily="34" charset="0"/>
            </a:rPr>
            <a:t>Opening Willemsplein – juli 2023 </a:t>
          </a:r>
        </a:p>
      </dsp:txBody>
      <dsp:txXfrm>
        <a:off x="5794222" y="1923485"/>
        <a:ext cx="2414642" cy="2172830"/>
      </dsp:txXfrm>
    </dsp:sp>
    <dsp:sp modelId="{F770AB4D-D2BF-0C4C-BA94-83584560EA70}">
      <dsp:nvSpPr>
        <dsp:cNvPr id="0" name=""/>
        <dsp:cNvSpPr/>
      </dsp:nvSpPr>
      <dsp:spPr>
        <a:xfrm>
          <a:off x="8511544" y="1805940"/>
          <a:ext cx="2663458" cy="2407920"/>
        </a:xfrm>
        <a:prstGeom prst="roundRect">
          <a:avLst/>
        </a:prstGeom>
        <a:solidFill>
          <a:srgbClr val="EF55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Myriad Pro" panose="020B0503030403020204" pitchFamily="34" charset="0"/>
            </a:rPr>
            <a:t>PARTICIPATIE AVOND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Myriad Pro" panose="020B0503030403020204" pitchFamily="34" charset="0"/>
            </a:rPr>
            <a:t>Scenario studie varianten verbouwing Paleis – nov 2023</a:t>
          </a:r>
        </a:p>
      </dsp:txBody>
      <dsp:txXfrm>
        <a:off x="8629089" y="1923485"/>
        <a:ext cx="2428368" cy="2172830"/>
      </dsp:txXfrm>
    </dsp:sp>
    <dsp:sp modelId="{39A8436F-D529-3143-B140-3D99E19779FB}">
      <dsp:nvSpPr>
        <dsp:cNvPr id="0" name=""/>
        <dsp:cNvSpPr/>
      </dsp:nvSpPr>
      <dsp:spPr>
        <a:xfrm>
          <a:off x="11360136" y="1805940"/>
          <a:ext cx="2649732" cy="2407920"/>
        </a:xfrm>
        <a:prstGeom prst="roundRect">
          <a:avLst/>
        </a:prstGeom>
        <a:solidFill>
          <a:srgbClr val="EF55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Myriad Pro" panose="020B0503030403020204" pitchFamily="34" charset="0"/>
            </a:rPr>
            <a:t>INFORMATIE AVOND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Myriad Pro" panose="020B0503030403020204" pitchFamily="34" charset="0"/>
            </a:rPr>
            <a:t> Voorkeursscenario verbouwing Paleis - nov / dec 2023</a:t>
          </a:r>
        </a:p>
      </dsp:txBody>
      <dsp:txXfrm>
        <a:off x="11477681" y="1923485"/>
        <a:ext cx="2414642" cy="217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14042"/>
                </a:solidFill>
                <a:latin typeface="Oskar One"/>
                <a:cs typeface="Oskar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14042"/>
                </a:solidFill>
                <a:latin typeface="Oskar One"/>
                <a:cs typeface="Oskar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14042"/>
                </a:solidFill>
                <a:latin typeface="Oskar One"/>
                <a:cs typeface="Oskar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14042"/>
                </a:solidFill>
                <a:latin typeface="Oskar One"/>
                <a:cs typeface="Oskar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99" y="220257"/>
            <a:ext cx="7701915" cy="890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14042"/>
                </a:solidFill>
                <a:latin typeface="Oskar One"/>
                <a:cs typeface="Oskar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nl-NL" spc="-10" dirty="0"/>
              <a:t>STAND VAN ZAKEN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nl-NL" sz="2200" spc="-60" dirty="0">
                <a:solidFill>
                  <a:srgbClr val="808285"/>
                </a:solidFill>
                <a:latin typeface="Oskar One Light"/>
                <a:cs typeface="Oskar One Light"/>
              </a:rPr>
              <a:t>VISIEONTWIKKELING PALEIS</a:t>
            </a:r>
            <a:endParaRPr sz="2200" dirty="0">
              <a:latin typeface="Oskar One Light"/>
              <a:cs typeface="Oskar One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6609" y="9818243"/>
            <a:ext cx="400050" cy="429259"/>
          </a:xfrm>
          <a:prstGeom prst="rect">
            <a:avLst/>
          </a:prstGeom>
          <a:ln w="23622">
            <a:solidFill>
              <a:srgbClr val="414042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65"/>
              </a:spcBef>
            </a:pPr>
            <a:r>
              <a:rPr sz="1000" b="1" spc="-25" dirty="0">
                <a:solidFill>
                  <a:srgbClr val="414042"/>
                </a:solidFill>
                <a:latin typeface="Apex Braaksma Roos Book"/>
                <a:cs typeface="Apex Braaksma Roos Book"/>
              </a:rPr>
              <a:t>14</a:t>
            </a:r>
            <a:endParaRPr sz="1000" dirty="0">
              <a:latin typeface="Apex Braaksma Roos Book"/>
              <a:cs typeface="Apex Braaksma Roos Book"/>
            </a:endParaRPr>
          </a:p>
          <a:p>
            <a:pPr marL="127000">
              <a:lnSpc>
                <a:spcPct val="100000"/>
              </a:lnSpc>
              <a:spcBef>
                <a:spcPts val="395"/>
              </a:spcBef>
            </a:pPr>
            <a:r>
              <a:rPr sz="1000" b="1" spc="-25" dirty="0">
                <a:solidFill>
                  <a:srgbClr val="414042"/>
                </a:solidFill>
                <a:latin typeface="Apex Braaksma Roos Book"/>
                <a:cs typeface="Apex Braaksma Roos Book"/>
              </a:rPr>
              <a:t>14</a:t>
            </a:r>
            <a:endParaRPr sz="1000" dirty="0">
              <a:latin typeface="Apex Braaksma Roos Book"/>
              <a:cs typeface="Apex Braaksma Roos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74800" y="10035363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6202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882" y="9806406"/>
            <a:ext cx="427355" cy="453390"/>
          </a:xfrm>
          <a:custGeom>
            <a:avLst/>
            <a:gdLst/>
            <a:ahLst/>
            <a:cxnLst/>
            <a:rect l="l" t="t" r="r" b="b"/>
            <a:pathLst>
              <a:path w="427355" h="453390">
                <a:moveTo>
                  <a:pt x="345173" y="371233"/>
                </a:moveTo>
                <a:lnTo>
                  <a:pt x="312381" y="325285"/>
                </a:lnTo>
                <a:lnTo>
                  <a:pt x="260426" y="252501"/>
                </a:lnTo>
                <a:lnTo>
                  <a:pt x="260426" y="302094"/>
                </a:lnTo>
                <a:lnTo>
                  <a:pt x="236740" y="318668"/>
                </a:lnTo>
                <a:lnTo>
                  <a:pt x="220865" y="329425"/>
                </a:lnTo>
                <a:lnTo>
                  <a:pt x="204254" y="338328"/>
                </a:lnTo>
                <a:lnTo>
                  <a:pt x="186461" y="344373"/>
                </a:lnTo>
                <a:lnTo>
                  <a:pt x="167132" y="346608"/>
                </a:lnTo>
                <a:lnTo>
                  <a:pt x="144830" y="342176"/>
                </a:lnTo>
                <a:lnTo>
                  <a:pt x="127647" y="329984"/>
                </a:lnTo>
                <a:lnTo>
                  <a:pt x="116586" y="311658"/>
                </a:lnTo>
                <a:lnTo>
                  <a:pt x="112674" y="288836"/>
                </a:lnTo>
                <a:lnTo>
                  <a:pt x="116598" y="266458"/>
                </a:lnTo>
                <a:lnTo>
                  <a:pt x="127419" y="247586"/>
                </a:lnTo>
                <a:lnTo>
                  <a:pt x="143637" y="231101"/>
                </a:lnTo>
                <a:lnTo>
                  <a:pt x="163817" y="215912"/>
                </a:lnTo>
                <a:lnTo>
                  <a:pt x="187020" y="199339"/>
                </a:lnTo>
                <a:lnTo>
                  <a:pt x="260426" y="302094"/>
                </a:lnTo>
                <a:lnTo>
                  <a:pt x="260426" y="252501"/>
                </a:lnTo>
                <a:lnTo>
                  <a:pt x="222478" y="199339"/>
                </a:lnTo>
                <a:lnTo>
                  <a:pt x="158610" y="109842"/>
                </a:lnTo>
                <a:lnTo>
                  <a:pt x="273202" y="109842"/>
                </a:lnTo>
                <a:lnTo>
                  <a:pt x="279831" y="82384"/>
                </a:lnTo>
                <a:lnTo>
                  <a:pt x="104152" y="82384"/>
                </a:lnTo>
                <a:lnTo>
                  <a:pt x="170916" y="176136"/>
                </a:lnTo>
                <a:lnTo>
                  <a:pt x="147726" y="192709"/>
                </a:lnTo>
                <a:lnTo>
                  <a:pt x="122326" y="212725"/>
                </a:lnTo>
                <a:lnTo>
                  <a:pt x="101549" y="234569"/>
                </a:lnTo>
                <a:lnTo>
                  <a:pt x="87515" y="259499"/>
                </a:lnTo>
                <a:lnTo>
                  <a:pt x="82372" y="288836"/>
                </a:lnTo>
                <a:lnTo>
                  <a:pt x="88493" y="322834"/>
                </a:lnTo>
                <a:lnTo>
                  <a:pt x="105752" y="350520"/>
                </a:lnTo>
                <a:lnTo>
                  <a:pt x="132511" y="369138"/>
                </a:lnTo>
                <a:lnTo>
                  <a:pt x="167132" y="375958"/>
                </a:lnTo>
                <a:lnTo>
                  <a:pt x="192379" y="373164"/>
                </a:lnTo>
                <a:lnTo>
                  <a:pt x="214312" y="365671"/>
                </a:lnTo>
                <a:lnTo>
                  <a:pt x="234188" y="354799"/>
                </a:lnTo>
                <a:lnTo>
                  <a:pt x="246303" y="346608"/>
                </a:lnTo>
                <a:lnTo>
                  <a:pt x="253314" y="341871"/>
                </a:lnTo>
                <a:lnTo>
                  <a:pt x="276999" y="325285"/>
                </a:lnTo>
                <a:lnTo>
                  <a:pt x="310134" y="371233"/>
                </a:lnTo>
                <a:lnTo>
                  <a:pt x="345173" y="371233"/>
                </a:lnTo>
                <a:close/>
              </a:path>
              <a:path w="427355" h="453390">
                <a:moveTo>
                  <a:pt x="427342" y="0"/>
                </a:moveTo>
                <a:lnTo>
                  <a:pt x="0" y="0"/>
                </a:lnTo>
                <a:lnTo>
                  <a:pt x="0" y="27940"/>
                </a:lnTo>
                <a:lnTo>
                  <a:pt x="0" y="426720"/>
                </a:lnTo>
                <a:lnTo>
                  <a:pt x="0" y="453390"/>
                </a:lnTo>
                <a:lnTo>
                  <a:pt x="427342" y="453390"/>
                </a:lnTo>
                <a:lnTo>
                  <a:pt x="427342" y="426720"/>
                </a:lnTo>
                <a:lnTo>
                  <a:pt x="27457" y="426720"/>
                </a:lnTo>
                <a:lnTo>
                  <a:pt x="27457" y="27940"/>
                </a:lnTo>
                <a:lnTo>
                  <a:pt x="399884" y="27940"/>
                </a:lnTo>
                <a:lnTo>
                  <a:pt x="399884" y="426135"/>
                </a:lnTo>
                <a:lnTo>
                  <a:pt x="427342" y="426135"/>
                </a:lnTo>
                <a:lnTo>
                  <a:pt x="427342" y="27940"/>
                </a:lnTo>
                <a:lnTo>
                  <a:pt x="427342" y="27457"/>
                </a:lnTo>
                <a:lnTo>
                  <a:pt x="427342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158F2ACD-FCE7-2D54-90D6-0BA7484A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61904"/>
              </p:ext>
            </p:extLst>
          </p:nvPr>
        </p:nvGraphicFramePr>
        <p:xfrm>
          <a:off x="963846" y="1905533"/>
          <a:ext cx="13990403" cy="780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AD1E94AB-9B31-AFA1-B3E3-AC56A0567D0D}"/>
              </a:ext>
            </a:extLst>
          </p:cNvPr>
          <p:cNvSpPr/>
          <p:nvPr/>
        </p:nvSpPr>
        <p:spPr>
          <a:xfrm>
            <a:off x="13963650" y="9537700"/>
            <a:ext cx="990599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13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nl-NL" spc="-10" dirty="0"/>
              <a:t>PALACE TO BE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nl-NL" sz="2200" spc="-60" dirty="0">
                <a:solidFill>
                  <a:srgbClr val="808285"/>
                </a:solidFill>
                <a:latin typeface="Oskar One Light"/>
                <a:cs typeface="Oskar One Light"/>
              </a:rPr>
              <a:t>GROTE VERSCHEIDENHEID AAN ACTIVITEITEN </a:t>
            </a:r>
            <a:endParaRPr sz="2200" dirty="0">
              <a:latin typeface="Oskar One Light"/>
              <a:cs typeface="Oskar One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6609" y="9818243"/>
            <a:ext cx="400050" cy="429259"/>
          </a:xfrm>
          <a:prstGeom prst="rect">
            <a:avLst/>
          </a:prstGeom>
          <a:ln w="23622">
            <a:solidFill>
              <a:srgbClr val="414042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65"/>
              </a:spcBef>
            </a:pPr>
            <a:r>
              <a:rPr sz="1000" b="1" spc="-25" dirty="0">
                <a:solidFill>
                  <a:srgbClr val="414042"/>
                </a:solidFill>
                <a:latin typeface="Apex Braaksma Roos Book"/>
                <a:cs typeface="Apex Braaksma Roos Book"/>
              </a:rPr>
              <a:t>14</a:t>
            </a:r>
            <a:endParaRPr sz="1000" dirty="0">
              <a:latin typeface="Apex Braaksma Roos Book"/>
              <a:cs typeface="Apex Braaksma Roos Book"/>
            </a:endParaRPr>
          </a:p>
          <a:p>
            <a:pPr marL="127000">
              <a:lnSpc>
                <a:spcPct val="100000"/>
              </a:lnSpc>
              <a:spcBef>
                <a:spcPts val="395"/>
              </a:spcBef>
            </a:pPr>
            <a:r>
              <a:rPr sz="1000" b="1" spc="-25" dirty="0">
                <a:solidFill>
                  <a:srgbClr val="414042"/>
                </a:solidFill>
                <a:latin typeface="Apex Braaksma Roos Book"/>
                <a:cs typeface="Apex Braaksma Roos Book"/>
              </a:rPr>
              <a:t>14</a:t>
            </a:r>
            <a:endParaRPr sz="1000" dirty="0">
              <a:latin typeface="Apex Braaksma Roos Book"/>
              <a:cs typeface="Apex Braaksma Roos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74800" y="10035363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6202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882" y="9806406"/>
            <a:ext cx="427355" cy="453390"/>
          </a:xfrm>
          <a:custGeom>
            <a:avLst/>
            <a:gdLst/>
            <a:ahLst/>
            <a:cxnLst/>
            <a:rect l="l" t="t" r="r" b="b"/>
            <a:pathLst>
              <a:path w="427355" h="453390">
                <a:moveTo>
                  <a:pt x="345173" y="371233"/>
                </a:moveTo>
                <a:lnTo>
                  <a:pt x="312381" y="325285"/>
                </a:lnTo>
                <a:lnTo>
                  <a:pt x="260426" y="252501"/>
                </a:lnTo>
                <a:lnTo>
                  <a:pt x="260426" y="302094"/>
                </a:lnTo>
                <a:lnTo>
                  <a:pt x="236740" y="318668"/>
                </a:lnTo>
                <a:lnTo>
                  <a:pt x="220865" y="329425"/>
                </a:lnTo>
                <a:lnTo>
                  <a:pt x="204254" y="338328"/>
                </a:lnTo>
                <a:lnTo>
                  <a:pt x="186461" y="344373"/>
                </a:lnTo>
                <a:lnTo>
                  <a:pt x="167132" y="346608"/>
                </a:lnTo>
                <a:lnTo>
                  <a:pt x="144830" y="342176"/>
                </a:lnTo>
                <a:lnTo>
                  <a:pt x="127647" y="329984"/>
                </a:lnTo>
                <a:lnTo>
                  <a:pt x="116586" y="311658"/>
                </a:lnTo>
                <a:lnTo>
                  <a:pt x="112674" y="288836"/>
                </a:lnTo>
                <a:lnTo>
                  <a:pt x="116598" y="266458"/>
                </a:lnTo>
                <a:lnTo>
                  <a:pt x="127419" y="247586"/>
                </a:lnTo>
                <a:lnTo>
                  <a:pt x="143637" y="231101"/>
                </a:lnTo>
                <a:lnTo>
                  <a:pt x="163817" y="215912"/>
                </a:lnTo>
                <a:lnTo>
                  <a:pt x="187020" y="199339"/>
                </a:lnTo>
                <a:lnTo>
                  <a:pt x="260426" y="302094"/>
                </a:lnTo>
                <a:lnTo>
                  <a:pt x="260426" y="252501"/>
                </a:lnTo>
                <a:lnTo>
                  <a:pt x="222478" y="199339"/>
                </a:lnTo>
                <a:lnTo>
                  <a:pt x="158610" y="109842"/>
                </a:lnTo>
                <a:lnTo>
                  <a:pt x="273202" y="109842"/>
                </a:lnTo>
                <a:lnTo>
                  <a:pt x="279831" y="82384"/>
                </a:lnTo>
                <a:lnTo>
                  <a:pt x="104152" y="82384"/>
                </a:lnTo>
                <a:lnTo>
                  <a:pt x="170916" y="176136"/>
                </a:lnTo>
                <a:lnTo>
                  <a:pt x="147726" y="192709"/>
                </a:lnTo>
                <a:lnTo>
                  <a:pt x="122326" y="212725"/>
                </a:lnTo>
                <a:lnTo>
                  <a:pt x="101549" y="234569"/>
                </a:lnTo>
                <a:lnTo>
                  <a:pt x="87515" y="259499"/>
                </a:lnTo>
                <a:lnTo>
                  <a:pt x="82372" y="288836"/>
                </a:lnTo>
                <a:lnTo>
                  <a:pt x="88493" y="322834"/>
                </a:lnTo>
                <a:lnTo>
                  <a:pt x="105752" y="350520"/>
                </a:lnTo>
                <a:lnTo>
                  <a:pt x="132511" y="369138"/>
                </a:lnTo>
                <a:lnTo>
                  <a:pt x="167132" y="375958"/>
                </a:lnTo>
                <a:lnTo>
                  <a:pt x="192379" y="373164"/>
                </a:lnTo>
                <a:lnTo>
                  <a:pt x="214312" y="365671"/>
                </a:lnTo>
                <a:lnTo>
                  <a:pt x="234188" y="354799"/>
                </a:lnTo>
                <a:lnTo>
                  <a:pt x="246303" y="346608"/>
                </a:lnTo>
                <a:lnTo>
                  <a:pt x="253314" y="341871"/>
                </a:lnTo>
                <a:lnTo>
                  <a:pt x="276999" y="325285"/>
                </a:lnTo>
                <a:lnTo>
                  <a:pt x="310134" y="371233"/>
                </a:lnTo>
                <a:lnTo>
                  <a:pt x="345173" y="371233"/>
                </a:lnTo>
                <a:close/>
              </a:path>
              <a:path w="427355" h="453390">
                <a:moveTo>
                  <a:pt x="427342" y="0"/>
                </a:moveTo>
                <a:lnTo>
                  <a:pt x="0" y="0"/>
                </a:lnTo>
                <a:lnTo>
                  <a:pt x="0" y="27940"/>
                </a:lnTo>
                <a:lnTo>
                  <a:pt x="0" y="426720"/>
                </a:lnTo>
                <a:lnTo>
                  <a:pt x="0" y="453390"/>
                </a:lnTo>
                <a:lnTo>
                  <a:pt x="427342" y="453390"/>
                </a:lnTo>
                <a:lnTo>
                  <a:pt x="427342" y="426720"/>
                </a:lnTo>
                <a:lnTo>
                  <a:pt x="27457" y="426720"/>
                </a:lnTo>
                <a:lnTo>
                  <a:pt x="27457" y="27940"/>
                </a:lnTo>
                <a:lnTo>
                  <a:pt x="399884" y="27940"/>
                </a:lnTo>
                <a:lnTo>
                  <a:pt x="399884" y="426135"/>
                </a:lnTo>
                <a:lnTo>
                  <a:pt x="427342" y="426135"/>
                </a:lnTo>
                <a:lnTo>
                  <a:pt x="427342" y="27940"/>
                </a:lnTo>
                <a:lnTo>
                  <a:pt x="427342" y="27457"/>
                </a:lnTo>
                <a:lnTo>
                  <a:pt x="427342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F9A3A90-5376-3CA0-B0AD-5B2AB6F1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" y="1360227"/>
            <a:ext cx="14843478" cy="834945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FBC7223-6ECB-9151-46CA-EC3D57E441AF}"/>
              </a:ext>
            </a:extLst>
          </p:cNvPr>
          <p:cNvSpPr/>
          <p:nvPr/>
        </p:nvSpPr>
        <p:spPr>
          <a:xfrm>
            <a:off x="13977607" y="9709683"/>
            <a:ext cx="990599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1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nl-NL" spc="-10" dirty="0"/>
              <a:t>VOORKEURSSCENARIO 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nl-NL" sz="2200" spc="-60" dirty="0">
                <a:solidFill>
                  <a:srgbClr val="808285"/>
                </a:solidFill>
                <a:latin typeface="Oskar One Light"/>
                <a:cs typeface="Oskar One Light"/>
              </a:rPr>
              <a:t>TOEKOMSTIGE INVULLING PALEIS </a:t>
            </a:r>
            <a:endParaRPr sz="2200" dirty="0">
              <a:latin typeface="Oskar One Light"/>
              <a:cs typeface="Oskar One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6609" y="9818243"/>
            <a:ext cx="400050" cy="429259"/>
          </a:xfrm>
          <a:prstGeom prst="rect">
            <a:avLst/>
          </a:prstGeom>
          <a:ln w="23622">
            <a:solidFill>
              <a:srgbClr val="414042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65"/>
              </a:spcBef>
            </a:pPr>
            <a:r>
              <a:rPr sz="1000" b="1" spc="-25" dirty="0">
                <a:solidFill>
                  <a:srgbClr val="414042"/>
                </a:solidFill>
                <a:latin typeface="Apex Braaksma Roos Book"/>
                <a:cs typeface="Apex Braaksma Roos Book"/>
              </a:rPr>
              <a:t>14</a:t>
            </a:r>
            <a:endParaRPr sz="1000" dirty="0">
              <a:latin typeface="Apex Braaksma Roos Book"/>
              <a:cs typeface="Apex Braaksma Roos Book"/>
            </a:endParaRPr>
          </a:p>
          <a:p>
            <a:pPr marL="127000">
              <a:lnSpc>
                <a:spcPct val="100000"/>
              </a:lnSpc>
              <a:spcBef>
                <a:spcPts val="395"/>
              </a:spcBef>
            </a:pPr>
            <a:r>
              <a:rPr sz="1000" b="1" spc="-25" dirty="0">
                <a:solidFill>
                  <a:srgbClr val="414042"/>
                </a:solidFill>
                <a:latin typeface="Apex Braaksma Roos Book"/>
                <a:cs typeface="Apex Braaksma Roos Book"/>
              </a:rPr>
              <a:t>14</a:t>
            </a:r>
            <a:endParaRPr sz="1000" dirty="0">
              <a:latin typeface="Apex Braaksma Roos Book"/>
              <a:cs typeface="Apex Braaksma Roos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74800" y="10035363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6202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882" y="9806406"/>
            <a:ext cx="427355" cy="453390"/>
          </a:xfrm>
          <a:custGeom>
            <a:avLst/>
            <a:gdLst/>
            <a:ahLst/>
            <a:cxnLst/>
            <a:rect l="l" t="t" r="r" b="b"/>
            <a:pathLst>
              <a:path w="427355" h="453390">
                <a:moveTo>
                  <a:pt x="345173" y="371233"/>
                </a:moveTo>
                <a:lnTo>
                  <a:pt x="312381" y="325285"/>
                </a:lnTo>
                <a:lnTo>
                  <a:pt x="260426" y="252501"/>
                </a:lnTo>
                <a:lnTo>
                  <a:pt x="260426" y="302094"/>
                </a:lnTo>
                <a:lnTo>
                  <a:pt x="236740" y="318668"/>
                </a:lnTo>
                <a:lnTo>
                  <a:pt x="220865" y="329425"/>
                </a:lnTo>
                <a:lnTo>
                  <a:pt x="204254" y="338328"/>
                </a:lnTo>
                <a:lnTo>
                  <a:pt x="186461" y="344373"/>
                </a:lnTo>
                <a:lnTo>
                  <a:pt x="167132" y="346608"/>
                </a:lnTo>
                <a:lnTo>
                  <a:pt x="144830" y="342176"/>
                </a:lnTo>
                <a:lnTo>
                  <a:pt x="127647" y="329984"/>
                </a:lnTo>
                <a:lnTo>
                  <a:pt x="116586" y="311658"/>
                </a:lnTo>
                <a:lnTo>
                  <a:pt x="112674" y="288836"/>
                </a:lnTo>
                <a:lnTo>
                  <a:pt x="116598" y="266458"/>
                </a:lnTo>
                <a:lnTo>
                  <a:pt x="127419" y="247586"/>
                </a:lnTo>
                <a:lnTo>
                  <a:pt x="143637" y="231101"/>
                </a:lnTo>
                <a:lnTo>
                  <a:pt x="163817" y="215912"/>
                </a:lnTo>
                <a:lnTo>
                  <a:pt x="187020" y="199339"/>
                </a:lnTo>
                <a:lnTo>
                  <a:pt x="260426" y="302094"/>
                </a:lnTo>
                <a:lnTo>
                  <a:pt x="260426" y="252501"/>
                </a:lnTo>
                <a:lnTo>
                  <a:pt x="222478" y="199339"/>
                </a:lnTo>
                <a:lnTo>
                  <a:pt x="158610" y="109842"/>
                </a:lnTo>
                <a:lnTo>
                  <a:pt x="273202" y="109842"/>
                </a:lnTo>
                <a:lnTo>
                  <a:pt x="279831" y="82384"/>
                </a:lnTo>
                <a:lnTo>
                  <a:pt x="104152" y="82384"/>
                </a:lnTo>
                <a:lnTo>
                  <a:pt x="170916" y="176136"/>
                </a:lnTo>
                <a:lnTo>
                  <a:pt x="147726" y="192709"/>
                </a:lnTo>
                <a:lnTo>
                  <a:pt x="122326" y="212725"/>
                </a:lnTo>
                <a:lnTo>
                  <a:pt x="101549" y="234569"/>
                </a:lnTo>
                <a:lnTo>
                  <a:pt x="87515" y="259499"/>
                </a:lnTo>
                <a:lnTo>
                  <a:pt x="82372" y="288836"/>
                </a:lnTo>
                <a:lnTo>
                  <a:pt x="88493" y="322834"/>
                </a:lnTo>
                <a:lnTo>
                  <a:pt x="105752" y="350520"/>
                </a:lnTo>
                <a:lnTo>
                  <a:pt x="132511" y="369138"/>
                </a:lnTo>
                <a:lnTo>
                  <a:pt x="167132" y="375958"/>
                </a:lnTo>
                <a:lnTo>
                  <a:pt x="192379" y="373164"/>
                </a:lnTo>
                <a:lnTo>
                  <a:pt x="214312" y="365671"/>
                </a:lnTo>
                <a:lnTo>
                  <a:pt x="234188" y="354799"/>
                </a:lnTo>
                <a:lnTo>
                  <a:pt x="246303" y="346608"/>
                </a:lnTo>
                <a:lnTo>
                  <a:pt x="253314" y="341871"/>
                </a:lnTo>
                <a:lnTo>
                  <a:pt x="276999" y="325285"/>
                </a:lnTo>
                <a:lnTo>
                  <a:pt x="310134" y="371233"/>
                </a:lnTo>
                <a:lnTo>
                  <a:pt x="345173" y="371233"/>
                </a:lnTo>
                <a:close/>
              </a:path>
              <a:path w="427355" h="453390">
                <a:moveTo>
                  <a:pt x="427342" y="0"/>
                </a:moveTo>
                <a:lnTo>
                  <a:pt x="0" y="0"/>
                </a:lnTo>
                <a:lnTo>
                  <a:pt x="0" y="27940"/>
                </a:lnTo>
                <a:lnTo>
                  <a:pt x="0" y="426720"/>
                </a:lnTo>
                <a:lnTo>
                  <a:pt x="0" y="453390"/>
                </a:lnTo>
                <a:lnTo>
                  <a:pt x="427342" y="453390"/>
                </a:lnTo>
                <a:lnTo>
                  <a:pt x="427342" y="426720"/>
                </a:lnTo>
                <a:lnTo>
                  <a:pt x="27457" y="426720"/>
                </a:lnTo>
                <a:lnTo>
                  <a:pt x="27457" y="27940"/>
                </a:lnTo>
                <a:lnTo>
                  <a:pt x="399884" y="27940"/>
                </a:lnTo>
                <a:lnTo>
                  <a:pt x="399884" y="426135"/>
                </a:lnTo>
                <a:lnTo>
                  <a:pt x="427342" y="426135"/>
                </a:lnTo>
                <a:lnTo>
                  <a:pt x="427342" y="27940"/>
                </a:lnTo>
                <a:lnTo>
                  <a:pt x="427342" y="27457"/>
                </a:lnTo>
                <a:lnTo>
                  <a:pt x="427342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A3652D-24AC-B8D1-C1F9-170A1AA3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37" y="1588863"/>
            <a:ext cx="13999528" cy="776460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ECB66E8-BDA4-2909-BB70-44C7AA1CC2D3}"/>
              </a:ext>
            </a:extLst>
          </p:cNvPr>
          <p:cNvSpPr/>
          <p:nvPr/>
        </p:nvSpPr>
        <p:spPr>
          <a:xfrm>
            <a:off x="13963650" y="9537700"/>
            <a:ext cx="990599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63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nl-NL" spc="-10" dirty="0"/>
              <a:t>PALEIS – HUIS VAN DE STAD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nl-NL" sz="2200" b="0" spc="-60" dirty="0">
                <a:solidFill>
                  <a:srgbClr val="808285"/>
                </a:solidFill>
                <a:latin typeface="Oskar One Light"/>
                <a:cs typeface="Oskar One Light"/>
              </a:rPr>
              <a:t>ONTWERPPRINCIPES</a:t>
            </a:r>
            <a:endParaRPr sz="2200" dirty="0">
              <a:latin typeface="Oskar One Light"/>
              <a:cs typeface="Oskar One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6609" y="9818243"/>
            <a:ext cx="400050" cy="429259"/>
          </a:xfrm>
          <a:prstGeom prst="rect">
            <a:avLst/>
          </a:prstGeom>
          <a:ln w="23622">
            <a:solidFill>
              <a:srgbClr val="414042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65"/>
              </a:spcBef>
            </a:pPr>
            <a:r>
              <a:rPr sz="1000" b="1" spc="-25" dirty="0">
                <a:solidFill>
                  <a:srgbClr val="414042"/>
                </a:solidFill>
                <a:latin typeface="Apex Braaksma Roos Book"/>
                <a:cs typeface="Apex Braaksma Roos Book"/>
              </a:rPr>
              <a:t>14</a:t>
            </a:r>
            <a:endParaRPr sz="1000" dirty="0">
              <a:latin typeface="Apex Braaksma Roos Book"/>
              <a:cs typeface="Apex Braaksma Roos Book"/>
            </a:endParaRPr>
          </a:p>
          <a:p>
            <a:pPr marL="127000">
              <a:lnSpc>
                <a:spcPct val="100000"/>
              </a:lnSpc>
              <a:spcBef>
                <a:spcPts val="395"/>
              </a:spcBef>
            </a:pPr>
            <a:r>
              <a:rPr sz="1000" b="1" spc="-25" dirty="0">
                <a:solidFill>
                  <a:srgbClr val="414042"/>
                </a:solidFill>
                <a:latin typeface="Apex Braaksma Roos Book"/>
                <a:cs typeface="Apex Braaksma Roos Book"/>
              </a:rPr>
              <a:t>14</a:t>
            </a:r>
            <a:endParaRPr sz="1000" dirty="0">
              <a:latin typeface="Apex Braaksma Roos Book"/>
              <a:cs typeface="Apex Braaksma Roos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74800" y="10035363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6202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882" y="9806406"/>
            <a:ext cx="427355" cy="453390"/>
          </a:xfrm>
          <a:custGeom>
            <a:avLst/>
            <a:gdLst/>
            <a:ahLst/>
            <a:cxnLst/>
            <a:rect l="l" t="t" r="r" b="b"/>
            <a:pathLst>
              <a:path w="427355" h="453390">
                <a:moveTo>
                  <a:pt x="345173" y="371233"/>
                </a:moveTo>
                <a:lnTo>
                  <a:pt x="312381" y="325285"/>
                </a:lnTo>
                <a:lnTo>
                  <a:pt x="260426" y="252501"/>
                </a:lnTo>
                <a:lnTo>
                  <a:pt x="260426" y="302094"/>
                </a:lnTo>
                <a:lnTo>
                  <a:pt x="236740" y="318668"/>
                </a:lnTo>
                <a:lnTo>
                  <a:pt x="220865" y="329425"/>
                </a:lnTo>
                <a:lnTo>
                  <a:pt x="204254" y="338328"/>
                </a:lnTo>
                <a:lnTo>
                  <a:pt x="186461" y="344373"/>
                </a:lnTo>
                <a:lnTo>
                  <a:pt x="167132" y="346608"/>
                </a:lnTo>
                <a:lnTo>
                  <a:pt x="144830" y="342176"/>
                </a:lnTo>
                <a:lnTo>
                  <a:pt x="127647" y="329984"/>
                </a:lnTo>
                <a:lnTo>
                  <a:pt x="116586" y="311658"/>
                </a:lnTo>
                <a:lnTo>
                  <a:pt x="112674" y="288836"/>
                </a:lnTo>
                <a:lnTo>
                  <a:pt x="116598" y="266458"/>
                </a:lnTo>
                <a:lnTo>
                  <a:pt x="127419" y="247586"/>
                </a:lnTo>
                <a:lnTo>
                  <a:pt x="143637" y="231101"/>
                </a:lnTo>
                <a:lnTo>
                  <a:pt x="163817" y="215912"/>
                </a:lnTo>
                <a:lnTo>
                  <a:pt x="187020" y="199339"/>
                </a:lnTo>
                <a:lnTo>
                  <a:pt x="260426" y="302094"/>
                </a:lnTo>
                <a:lnTo>
                  <a:pt x="260426" y="252501"/>
                </a:lnTo>
                <a:lnTo>
                  <a:pt x="222478" y="199339"/>
                </a:lnTo>
                <a:lnTo>
                  <a:pt x="158610" y="109842"/>
                </a:lnTo>
                <a:lnTo>
                  <a:pt x="273202" y="109842"/>
                </a:lnTo>
                <a:lnTo>
                  <a:pt x="279831" y="82384"/>
                </a:lnTo>
                <a:lnTo>
                  <a:pt x="104152" y="82384"/>
                </a:lnTo>
                <a:lnTo>
                  <a:pt x="170916" y="176136"/>
                </a:lnTo>
                <a:lnTo>
                  <a:pt x="147726" y="192709"/>
                </a:lnTo>
                <a:lnTo>
                  <a:pt x="122326" y="212725"/>
                </a:lnTo>
                <a:lnTo>
                  <a:pt x="101549" y="234569"/>
                </a:lnTo>
                <a:lnTo>
                  <a:pt x="87515" y="259499"/>
                </a:lnTo>
                <a:lnTo>
                  <a:pt x="82372" y="288836"/>
                </a:lnTo>
                <a:lnTo>
                  <a:pt x="88493" y="322834"/>
                </a:lnTo>
                <a:lnTo>
                  <a:pt x="105752" y="350520"/>
                </a:lnTo>
                <a:lnTo>
                  <a:pt x="132511" y="369138"/>
                </a:lnTo>
                <a:lnTo>
                  <a:pt x="167132" y="375958"/>
                </a:lnTo>
                <a:lnTo>
                  <a:pt x="192379" y="373164"/>
                </a:lnTo>
                <a:lnTo>
                  <a:pt x="214312" y="365671"/>
                </a:lnTo>
                <a:lnTo>
                  <a:pt x="234188" y="354799"/>
                </a:lnTo>
                <a:lnTo>
                  <a:pt x="246303" y="346608"/>
                </a:lnTo>
                <a:lnTo>
                  <a:pt x="253314" y="341871"/>
                </a:lnTo>
                <a:lnTo>
                  <a:pt x="276999" y="325285"/>
                </a:lnTo>
                <a:lnTo>
                  <a:pt x="310134" y="371233"/>
                </a:lnTo>
                <a:lnTo>
                  <a:pt x="345173" y="371233"/>
                </a:lnTo>
                <a:close/>
              </a:path>
              <a:path w="427355" h="453390">
                <a:moveTo>
                  <a:pt x="427342" y="0"/>
                </a:moveTo>
                <a:lnTo>
                  <a:pt x="0" y="0"/>
                </a:lnTo>
                <a:lnTo>
                  <a:pt x="0" y="27940"/>
                </a:lnTo>
                <a:lnTo>
                  <a:pt x="0" y="426720"/>
                </a:lnTo>
                <a:lnTo>
                  <a:pt x="0" y="453390"/>
                </a:lnTo>
                <a:lnTo>
                  <a:pt x="427342" y="453390"/>
                </a:lnTo>
                <a:lnTo>
                  <a:pt x="427342" y="426720"/>
                </a:lnTo>
                <a:lnTo>
                  <a:pt x="27457" y="426720"/>
                </a:lnTo>
                <a:lnTo>
                  <a:pt x="27457" y="27940"/>
                </a:lnTo>
                <a:lnTo>
                  <a:pt x="399884" y="27940"/>
                </a:lnTo>
                <a:lnTo>
                  <a:pt x="399884" y="426135"/>
                </a:lnTo>
                <a:lnTo>
                  <a:pt x="427342" y="426135"/>
                </a:lnTo>
                <a:lnTo>
                  <a:pt x="427342" y="27940"/>
                </a:lnTo>
                <a:lnTo>
                  <a:pt x="427342" y="27457"/>
                </a:lnTo>
                <a:lnTo>
                  <a:pt x="427342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A0A33F8-E8F0-3C27-6DB5-6EC4B9F7A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513" y="1110526"/>
            <a:ext cx="11836506" cy="9551886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4C0CFA9-85DD-ECB9-BBA4-6F82EC527AAE}"/>
              </a:ext>
            </a:extLst>
          </p:cNvPr>
          <p:cNvSpPr/>
          <p:nvPr/>
        </p:nvSpPr>
        <p:spPr>
          <a:xfrm>
            <a:off x="13963650" y="9537700"/>
            <a:ext cx="990599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0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4078829-C7C8-CD01-1BED-833AC603A45C}"/>
              </a:ext>
            </a:extLst>
          </p:cNvPr>
          <p:cNvSpPr txBox="1">
            <a:spLocks/>
          </p:cNvSpPr>
          <p:nvPr/>
        </p:nvSpPr>
        <p:spPr>
          <a:xfrm>
            <a:off x="571699" y="372657"/>
            <a:ext cx="7701915" cy="89026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>
            <a:lvl1pPr>
              <a:defRPr sz="2600" b="0" i="0">
                <a:solidFill>
                  <a:srgbClr val="414042"/>
                </a:solidFill>
                <a:latin typeface="Oskar One"/>
                <a:ea typeface="+mj-ea"/>
                <a:cs typeface="Oskar One"/>
              </a:defRPr>
            </a:lvl1pPr>
          </a:lstStyle>
          <a:p>
            <a:pPr marL="12700">
              <a:spcBef>
                <a:spcPts val="665"/>
              </a:spcBef>
            </a:pPr>
            <a:r>
              <a:rPr lang="nl-NL" spc="-10" dirty="0"/>
              <a:t>PALEIS – HUIS VAN DE STAD</a:t>
            </a:r>
          </a:p>
          <a:p>
            <a:pPr marL="12700">
              <a:spcBef>
                <a:spcPts val="480"/>
              </a:spcBef>
            </a:pPr>
            <a:r>
              <a:rPr lang="nl-NL" sz="2200" spc="-60" dirty="0">
                <a:solidFill>
                  <a:srgbClr val="808285"/>
                </a:solidFill>
                <a:latin typeface="Oskar One Light"/>
                <a:cs typeface="Oskar One Light"/>
              </a:rPr>
              <a:t>PROGRAMMA </a:t>
            </a:r>
            <a:endParaRPr lang="nl-NL" sz="2200" dirty="0">
              <a:latin typeface="Oskar One Light"/>
              <a:cs typeface="Oskar One Ligh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CFCFEA-645D-EEFE-872A-C2FC0482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00"/>
            <a:ext cx="15065773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EAF50-DC36-AE85-74FB-2FF6232C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9DA3BB-772F-3C0C-D58C-C8D346544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830997"/>
          </a:xfrm>
        </p:spPr>
        <p:txBody>
          <a:bodyPr/>
          <a:lstStyle/>
          <a:p>
            <a:r>
              <a:rPr lang="nl-NL" dirty="0"/>
              <a:t>Toelichting door Silvia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754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5415E-8373-E442-AFEE-25AB6CE0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220257"/>
            <a:ext cx="7701915" cy="400110"/>
          </a:xfrm>
        </p:spPr>
        <p:txBody>
          <a:bodyPr/>
          <a:lstStyle/>
          <a:p>
            <a:r>
              <a:rPr lang="nl-NL" dirty="0"/>
              <a:t>TOEKOMSTIG GEBRUIK PALEIS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FF9BDA-178E-FCF6-3C6C-F15138285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7B8746-C58C-D36C-46C9-E78DAFE4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1" y="927100"/>
            <a:ext cx="15023518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A3B72-64AB-A88A-A0B7-1072CA5A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FFB2CD-BA22-FA29-ED29-DB8A7F36B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1350" y="1110526"/>
            <a:ext cx="15942887" cy="85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8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nl-NL" spc="-10" dirty="0"/>
              <a:t>PARTICIPATIE AANPAK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nl-NL" sz="2200" spc="-60" dirty="0">
                <a:solidFill>
                  <a:srgbClr val="808285"/>
                </a:solidFill>
                <a:latin typeface="Oskar One Light"/>
                <a:cs typeface="Oskar One Light"/>
              </a:rPr>
              <a:t>TOT NU TOE – TOT EIND VAN HET JAAR </a:t>
            </a:r>
            <a:endParaRPr sz="2200" dirty="0">
              <a:latin typeface="Oskar One Light"/>
              <a:cs typeface="Oskar One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6609" y="9818243"/>
            <a:ext cx="400050" cy="429259"/>
          </a:xfrm>
          <a:prstGeom prst="rect">
            <a:avLst/>
          </a:prstGeom>
          <a:ln w="23622">
            <a:solidFill>
              <a:srgbClr val="414042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65"/>
              </a:spcBef>
            </a:pPr>
            <a:r>
              <a:rPr sz="1000" b="1" spc="-25" dirty="0">
                <a:solidFill>
                  <a:srgbClr val="414042"/>
                </a:solidFill>
                <a:latin typeface="Apex Braaksma Roos Book"/>
                <a:cs typeface="Apex Braaksma Roos Book"/>
              </a:rPr>
              <a:t>14</a:t>
            </a:r>
            <a:endParaRPr sz="1000" dirty="0">
              <a:latin typeface="Apex Braaksma Roos Book"/>
              <a:cs typeface="Apex Braaksma Roos Book"/>
            </a:endParaRPr>
          </a:p>
          <a:p>
            <a:pPr marL="127000">
              <a:lnSpc>
                <a:spcPct val="100000"/>
              </a:lnSpc>
              <a:spcBef>
                <a:spcPts val="395"/>
              </a:spcBef>
            </a:pPr>
            <a:r>
              <a:rPr sz="1000" b="1" spc="-25" dirty="0">
                <a:solidFill>
                  <a:srgbClr val="414042"/>
                </a:solidFill>
                <a:latin typeface="Apex Braaksma Roos Book"/>
                <a:cs typeface="Apex Braaksma Roos Book"/>
              </a:rPr>
              <a:t>14</a:t>
            </a:r>
            <a:endParaRPr sz="1000" dirty="0">
              <a:latin typeface="Apex Braaksma Roos Book"/>
              <a:cs typeface="Apex Braaksma Roos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74800" y="10035363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6202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882" y="9806406"/>
            <a:ext cx="427355" cy="453390"/>
          </a:xfrm>
          <a:custGeom>
            <a:avLst/>
            <a:gdLst/>
            <a:ahLst/>
            <a:cxnLst/>
            <a:rect l="l" t="t" r="r" b="b"/>
            <a:pathLst>
              <a:path w="427355" h="453390">
                <a:moveTo>
                  <a:pt x="345173" y="371233"/>
                </a:moveTo>
                <a:lnTo>
                  <a:pt x="312381" y="325285"/>
                </a:lnTo>
                <a:lnTo>
                  <a:pt x="260426" y="252501"/>
                </a:lnTo>
                <a:lnTo>
                  <a:pt x="260426" y="302094"/>
                </a:lnTo>
                <a:lnTo>
                  <a:pt x="236740" y="318668"/>
                </a:lnTo>
                <a:lnTo>
                  <a:pt x="220865" y="329425"/>
                </a:lnTo>
                <a:lnTo>
                  <a:pt x="204254" y="338328"/>
                </a:lnTo>
                <a:lnTo>
                  <a:pt x="186461" y="344373"/>
                </a:lnTo>
                <a:lnTo>
                  <a:pt x="167132" y="346608"/>
                </a:lnTo>
                <a:lnTo>
                  <a:pt x="144830" y="342176"/>
                </a:lnTo>
                <a:lnTo>
                  <a:pt x="127647" y="329984"/>
                </a:lnTo>
                <a:lnTo>
                  <a:pt x="116586" y="311658"/>
                </a:lnTo>
                <a:lnTo>
                  <a:pt x="112674" y="288836"/>
                </a:lnTo>
                <a:lnTo>
                  <a:pt x="116598" y="266458"/>
                </a:lnTo>
                <a:lnTo>
                  <a:pt x="127419" y="247586"/>
                </a:lnTo>
                <a:lnTo>
                  <a:pt x="143637" y="231101"/>
                </a:lnTo>
                <a:lnTo>
                  <a:pt x="163817" y="215912"/>
                </a:lnTo>
                <a:lnTo>
                  <a:pt x="187020" y="199339"/>
                </a:lnTo>
                <a:lnTo>
                  <a:pt x="260426" y="302094"/>
                </a:lnTo>
                <a:lnTo>
                  <a:pt x="260426" y="252501"/>
                </a:lnTo>
                <a:lnTo>
                  <a:pt x="222478" y="199339"/>
                </a:lnTo>
                <a:lnTo>
                  <a:pt x="158610" y="109842"/>
                </a:lnTo>
                <a:lnTo>
                  <a:pt x="273202" y="109842"/>
                </a:lnTo>
                <a:lnTo>
                  <a:pt x="279831" y="82384"/>
                </a:lnTo>
                <a:lnTo>
                  <a:pt x="104152" y="82384"/>
                </a:lnTo>
                <a:lnTo>
                  <a:pt x="170916" y="176136"/>
                </a:lnTo>
                <a:lnTo>
                  <a:pt x="147726" y="192709"/>
                </a:lnTo>
                <a:lnTo>
                  <a:pt x="122326" y="212725"/>
                </a:lnTo>
                <a:lnTo>
                  <a:pt x="101549" y="234569"/>
                </a:lnTo>
                <a:lnTo>
                  <a:pt x="87515" y="259499"/>
                </a:lnTo>
                <a:lnTo>
                  <a:pt x="82372" y="288836"/>
                </a:lnTo>
                <a:lnTo>
                  <a:pt x="88493" y="322834"/>
                </a:lnTo>
                <a:lnTo>
                  <a:pt x="105752" y="350520"/>
                </a:lnTo>
                <a:lnTo>
                  <a:pt x="132511" y="369138"/>
                </a:lnTo>
                <a:lnTo>
                  <a:pt x="167132" y="375958"/>
                </a:lnTo>
                <a:lnTo>
                  <a:pt x="192379" y="373164"/>
                </a:lnTo>
                <a:lnTo>
                  <a:pt x="214312" y="365671"/>
                </a:lnTo>
                <a:lnTo>
                  <a:pt x="234188" y="354799"/>
                </a:lnTo>
                <a:lnTo>
                  <a:pt x="246303" y="346608"/>
                </a:lnTo>
                <a:lnTo>
                  <a:pt x="253314" y="341871"/>
                </a:lnTo>
                <a:lnTo>
                  <a:pt x="276999" y="325285"/>
                </a:lnTo>
                <a:lnTo>
                  <a:pt x="310134" y="371233"/>
                </a:lnTo>
                <a:lnTo>
                  <a:pt x="345173" y="371233"/>
                </a:lnTo>
                <a:close/>
              </a:path>
              <a:path w="427355" h="453390">
                <a:moveTo>
                  <a:pt x="427342" y="0"/>
                </a:moveTo>
                <a:lnTo>
                  <a:pt x="0" y="0"/>
                </a:lnTo>
                <a:lnTo>
                  <a:pt x="0" y="27940"/>
                </a:lnTo>
                <a:lnTo>
                  <a:pt x="0" y="426720"/>
                </a:lnTo>
                <a:lnTo>
                  <a:pt x="0" y="453390"/>
                </a:lnTo>
                <a:lnTo>
                  <a:pt x="427342" y="453390"/>
                </a:lnTo>
                <a:lnTo>
                  <a:pt x="427342" y="426720"/>
                </a:lnTo>
                <a:lnTo>
                  <a:pt x="27457" y="426720"/>
                </a:lnTo>
                <a:lnTo>
                  <a:pt x="27457" y="27940"/>
                </a:lnTo>
                <a:lnTo>
                  <a:pt x="399884" y="27940"/>
                </a:lnTo>
                <a:lnTo>
                  <a:pt x="399884" y="426135"/>
                </a:lnTo>
                <a:lnTo>
                  <a:pt x="427342" y="426135"/>
                </a:lnTo>
                <a:lnTo>
                  <a:pt x="427342" y="27940"/>
                </a:lnTo>
                <a:lnTo>
                  <a:pt x="427342" y="27457"/>
                </a:lnTo>
                <a:lnTo>
                  <a:pt x="427342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32ECE5D-69A8-946C-8BBA-5C13BA9A7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658903"/>
              </p:ext>
            </p:extLst>
          </p:nvPr>
        </p:nvGraphicFramePr>
        <p:xfrm>
          <a:off x="861237" y="2374900"/>
          <a:ext cx="14016813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CB2074D4-0831-357E-DD56-2DA8C713BA6B}"/>
              </a:ext>
            </a:extLst>
          </p:cNvPr>
          <p:cNvSpPr/>
          <p:nvPr/>
        </p:nvSpPr>
        <p:spPr>
          <a:xfrm>
            <a:off x="13963650" y="9537700"/>
            <a:ext cx="990599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11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281</Words>
  <Application>Microsoft Macintosh PowerPoint</Application>
  <PresentationFormat>Aangepast</PresentationFormat>
  <Paragraphs>47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Apex Braaksma Roos Book</vt:lpstr>
      <vt:lpstr>Arial</vt:lpstr>
      <vt:lpstr>Calibri</vt:lpstr>
      <vt:lpstr>Myriad Pro</vt:lpstr>
      <vt:lpstr>Oskar One</vt:lpstr>
      <vt:lpstr>Oskar One Light</vt:lpstr>
      <vt:lpstr>Office Theme</vt:lpstr>
      <vt:lpstr>STAND VAN ZAKEN VISIEONTWIKKELING PALEIS</vt:lpstr>
      <vt:lpstr>PALACE TO BE GROTE VERSCHEIDENHEID AAN ACTIVITEITEN </vt:lpstr>
      <vt:lpstr>VOORKEURSSCENARIO  TOEKOMSTIGE INVULLING PALEIS </vt:lpstr>
      <vt:lpstr>PALEIS – HUIS VAN DE STAD ONTWERPPRINCIPES</vt:lpstr>
      <vt:lpstr>PowerPoint-presentatie</vt:lpstr>
      <vt:lpstr>PowerPoint-presentatie</vt:lpstr>
      <vt:lpstr>TOEKOMSTIG GEBRUIK PALEIS</vt:lpstr>
      <vt:lpstr>PowerPoint-presentatie</vt:lpstr>
      <vt:lpstr>PARTICIPATIE AANPAK TOT NU TOE – TOT EIND VAN HET JAAR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PRINT - BRAAKSMA&amp;ROOS</dc:title>
  <dc:creator>Heini Wanders</dc:creator>
  <cp:lastModifiedBy>Samantha van Rooij</cp:lastModifiedBy>
  <cp:revision>6</cp:revision>
  <cp:lastPrinted>2023-11-08T13:29:51Z</cp:lastPrinted>
  <dcterms:created xsi:type="dcterms:W3CDTF">2023-09-08T09:11:18Z</dcterms:created>
  <dcterms:modified xsi:type="dcterms:W3CDTF">2023-11-08T13:33:58Z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2023-09-08T00:00:00Z</vt:filetime>
  </property>
  <property fmtid="{D5CDD505-2E9C-101B-9397-08002B2CF9AE}" pid="5" name="Producer">
    <vt:lpwstr>Adobe PDF Library 17.0</vt:lpwstr>
  </property>
</Properties>
</file>